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579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4" r:id="rId9"/>
    <p:sldId id="268" r:id="rId10"/>
    <p:sldId id="269" r:id="rId11"/>
    <p:sldId id="274" r:id="rId12"/>
    <p:sldId id="265" r:id="rId13"/>
    <p:sldId id="266" r:id="rId14"/>
    <p:sldId id="270" r:id="rId15"/>
    <p:sldId id="271" r:id="rId16"/>
    <p:sldId id="272" r:id="rId17"/>
    <p:sldId id="273" r:id="rId18"/>
    <p:sldId id="275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7C88BB8-138F-4A14-B707-DB8CF3587A88}" v="100" dt="2025-09-30T05:01:08.12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C28C0B7-B062-4156-97FB-D89ADFD33B49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783178E1-AA19-4B6D-97AF-594E0116AB3C}">
      <dgm:prSet/>
      <dgm:spPr/>
      <dgm:t>
        <a:bodyPr/>
        <a:lstStyle/>
        <a:p>
          <a:r>
            <a:rPr lang="en-IN"/>
            <a:t>ORDERS DATA : INFORMATION ABOUT INDIVIDUAL TRANSACTIONS</a:t>
          </a:r>
          <a:endParaRPr lang="en-US"/>
        </a:p>
      </dgm:t>
    </dgm:pt>
    <dgm:pt modelId="{7AB3FEFF-EF6A-43DB-BF96-DD32B7D3B1AF}" type="parTrans" cxnId="{1DAB0A85-108A-4925-874B-1AC5337C0C9C}">
      <dgm:prSet/>
      <dgm:spPr/>
      <dgm:t>
        <a:bodyPr/>
        <a:lstStyle/>
        <a:p>
          <a:endParaRPr lang="en-US"/>
        </a:p>
      </dgm:t>
    </dgm:pt>
    <dgm:pt modelId="{C6123146-5A0C-4D80-B843-1C0237A13769}" type="sibTrans" cxnId="{1DAB0A85-108A-4925-874B-1AC5337C0C9C}">
      <dgm:prSet/>
      <dgm:spPr/>
      <dgm:t>
        <a:bodyPr/>
        <a:lstStyle/>
        <a:p>
          <a:endParaRPr lang="en-US"/>
        </a:p>
      </dgm:t>
    </dgm:pt>
    <dgm:pt modelId="{4F02D6D6-0D26-4077-8548-6DE38C4CCE7C}">
      <dgm:prSet/>
      <dgm:spPr/>
      <dgm:t>
        <a:bodyPr/>
        <a:lstStyle/>
        <a:p>
          <a:r>
            <a:rPr lang="en-IN"/>
            <a:t>SALES DATA : REVENUE GENERATED FROM ORDERS</a:t>
          </a:r>
          <a:endParaRPr lang="en-US"/>
        </a:p>
      </dgm:t>
    </dgm:pt>
    <dgm:pt modelId="{EF010B01-74ED-43A1-B36B-FF68278C912E}" type="parTrans" cxnId="{E7B75BDD-5564-48C9-AB45-59E37D07A22F}">
      <dgm:prSet/>
      <dgm:spPr/>
      <dgm:t>
        <a:bodyPr/>
        <a:lstStyle/>
        <a:p>
          <a:endParaRPr lang="en-US"/>
        </a:p>
      </dgm:t>
    </dgm:pt>
    <dgm:pt modelId="{78E9B2A3-B119-4167-8400-54D094C57C33}" type="sibTrans" cxnId="{E7B75BDD-5564-48C9-AB45-59E37D07A22F}">
      <dgm:prSet/>
      <dgm:spPr/>
      <dgm:t>
        <a:bodyPr/>
        <a:lstStyle/>
        <a:p>
          <a:endParaRPr lang="en-US"/>
        </a:p>
      </dgm:t>
    </dgm:pt>
    <dgm:pt modelId="{C61AC585-9946-419D-BC26-2B763590A64C}">
      <dgm:prSet/>
      <dgm:spPr/>
      <dgm:t>
        <a:bodyPr/>
        <a:lstStyle/>
        <a:p>
          <a:r>
            <a:rPr lang="en-IN"/>
            <a:t>PROFIT DATA : NET PROFITAFTER DISCOUNTS AND COSTS</a:t>
          </a:r>
          <a:endParaRPr lang="en-US"/>
        </a:p>
      </dgm:t>
    </dgm:pt>
    <dgm:pt modelId="{93F85E9F-C03F-40E1-85E4-038FA27011EA}" type="parTrans" cxnId="{01B7F479-9B12-450C-B6C3-CB473B34F89D}">
      <dgm:prSet/>
      <dgm:spPr/>
      <dgm:t>
        <a:bodyPr/>
        <a:lstStyle/>
        <a:p>
          <a:endParaRPr lang="en-US"/>
        </a:p>
      </dgm:t>
    </dgm:pt>
    <dgm:pt modelId="{2E8EB9B8-4D17-46C6-8A8E-DDCF81873BB6}" type="sibTrans" cxnId="{01B7F479-9B12-450C-B6C3-CB473B34F89D}">
      <dgm:prSet/>
      <dgm:spPr/>
      <dgm:t>
        <a:bodyPr/>
        <a:lstStyle/>
        <a:p>
          <a:endParaRPr lang="en-US"/>
        </a:p>
      </dgm:t>
    </dgm:pt>
    <dgm:pt modelId="{864466CB-B9C4-4A07-BAAC-5ABFBFF68B07}">
      <dgm:prSet/>
      <dgm:spPr/>
      <dgm:t>
        <a:bodyPr/>
        <a:lstStyle/>
        <a:p>
          <a:r>
            <a:rPr lang="en-IN"/>
            <a:t>CUSTOMER DATA : SEGMENTATION BY CUSTOMER TYPE AND REGION</a:t>
          </a:r>
          <a:endParaRPr lang="en-US"/>
        </a:p>
      </dgm:t>
    </dgm:pt>
    <dgm:pt modelId="{14C8A9FF-1808-4140-B55F-B0FF23F5834E}" type="parTrans" cxnId="{6B1024E7-89ED-49FB-8C2E-1A1A4250F0AC}">
      <dgm:prSet/>
      <dgm:spPr/>
      <dgm:t>
        <a:bodyPr/>
        <a:lstStyle/>
        <a:p>
          <a:endParaRPr lang="en-US"/>
        </a:p>
      </dgm:t>
    </dgm:pt>
    <dgm:pt modelId="{11E33C92-FFEB-4C7A-9B1E-D6E63F58C414}" type="sibTrans" cxnId="{6B1024E7-89ED-49FB-8C2E-1A1A4250F0AC}">
      <dgm:prSet/>
      <dgm:spPr/>
      <dgm:t>
        <a:bodyPr/>
        <a:lstStyle/>
        <a:p>
          <a:endParaRPr lang="en-US"/>
        </a:p>
      </dgm:t>
    </dgm:pt>
    <dgm:pt modelId="{B334B22A-6B3D-448A-AF38-F1976DF468AF}">
      <dgm:prSet/>
      <dgm:spPr/>
      <dgm:t>
        <a:bodyPr/>
        <a:lstStyle/>
        <a:p>
          <a:r>
            <a:rPr lang="en-IN"/>
            <a:t>GROGRAPHIC DATA : SALES AND PROFIT ACROSS REGIONS AND STATES</a:t>
          </a:r>
          <a:endParaRPr lang="en-US"/>
        </a:p>
      </dgm:t>
    </dgm:pt>
    <dgm:pt modelId="{8FF0236A-7996-4790-8F2F-BA011DD6A806}" type="parTrans" cxnId="{AAA98D75-F4DC-4B13-B58A-28D5957A3D1E}">
      <dgm:prSet/>
      <dgm:spPr/>
      <dgm:t>
        <a:bodyPr/>
        <a:lstStyle/>
        <a:p>
          <a:endParaRPr lang="en-US"/>
        </a:p>
      </dgm:t>
    </dgm:pt>
    <dgm:pt modelId="{E5F11EDB-6B10-45F8-A924-AE693BF47B6F}" type="sibTrans" cxnId="{AAA98D75-F4DC-4B13-B58A-28D5957A3D1E}">
      <dgm:prSet/>
      <dgm:spPr/>
      <dgm:t>
        <a:bodyPr/>
        <a:lstStyle/>
        <a:p>
          <a:endParaRPr lang="en-US"/>
        </a:p>
      </dgm:t>
    </dgm:pt>
    <dgm:pt modelId="{9B5254FF-D34A-406E-9F70-23957AF3870B}" type="pres">
      <dgm:prSet presAssocID="{BC28C0B7-B062-4156-97FB-D89ADFD33B49}" presName="linear" presStyleCnt="0">
        <dgm:presLayoutVars>
          <dgm:animLvl val="lvl"/>
          <dgm:resizeHandles val="exact"/>
        </dgm:presLayoutVars>
      </dgm:prSet>
      <dgm:spPr/>
    </dgm:pt>
    <dgm:pt modelId="{DC5AD366-9BC6-49A5-946F-B9868BD6C23A}" type="pres">
      <dgm:prSet presAssocID="{783178E1-AA19-4B6D-97AF-594E0116AB3C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71512A6C-4318-4AC5-A05E-190D31F71550}" type="pres">
      <dgm:prSet presAssocID="{C6123146-5A0C-4D80-B843-1C0237A13769}" presName="spacer" presStyleCnt="0"/>
      <dgm:spPr/>
    </dgm:pt>
    <dgm:pt modelId="{115D3541-4CFA-490F-949C-D8546DD7B0D6}" type="pres">
      <dgm:prSet presAssocID="{4F02D6D6-0D26-4077-8548-6DE38C4CCE7C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D661EC7E-38BA-4A96-BC73-E514C503B5AF}" type="pres">
      <dgm:prSet presAssocID="{78E9B2A3-B119-4167-8400-54D094C57C33}" presName="spacer" presStyleCnt="0"/>
      <dgm:spPr/>
    </dgm:pt>
    <dgm:pt modelId="{62BD792E-71A2-4EEF-AFFE-A39C44F5BFAA}" type="pres">
      <dgm:prSet presAssocID="{C61AC585-9946-419D-BC26-2B763590A64C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5E5FF2AA-C495-4749-A0B2-41F0AE72AA55}" type="pres">
      <dgm:prSet presAssocID="{2E8EB9B8-4D17-46C6-8A8E-DDCF81873BB6}" presName="spacer" presStyleCnt="0"/>
      <dgm:spPr/>
    </dgm:pt>
    <dgm:pt modelId="{D238901A-CE21-4AD4-BB1C-96ACDCFCFBC3}" type="pres">
      <dgm:prSet presAssocID="{864466CB-B9C4-4A07-BAAC-5ABFBFF68B07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C4F5915F-96FB-4C11-B389-E4F66F5BE93B}" type="pres">
      <dgm:prSet presAssocID="{11E33C92-FFEB-4C7A-9B1E-D6E63F58C414}" presName="spacer" presStyleCnt="0"/>
      <dgm:spPr/>
    </dgm:pt>
    <dgm:pt modelId="{46A8CE22-BE25-42CD-91BD-FC25953EB890}" type="pres">
      <dgm:prSet presAssocID="{B334B22A-6B3D-448A-AF38-F1976DF468AF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D8D5B106-F91B-4FF1-B112-C892310E5A45}" type="presOf" srcId="{783178E1-AA19-4B6D-97AF-594E0116AB3C}" destId="{DC5AD366-9BC6-49A5-946F-B9868BD6C23A}" srcOrd="0" destOrd="0" presId="urn:microsoft.com/office/officeart/2005/8/layout/vList2"/>
    <dgm:cxn modelId="{9F0C5E46-A0D5-4888-92BE-07F09567233E}" type="presOf" srcId="{C61AC585-9946-419D-BC26-2B763590A64C}" destId="{62BD792E-71A2-4EEF-AFFE-A39C44F5BFAA}" srcOrd="0" destOrd="0" presId="urn:microsoft.com/office/officeart/2005/8/layout/vList2"/>
    <dgm:cxn modelId="{7D092F72-8DF8-4183-815F-A422226119F5}" type="presOf" srcId="{864466CB-B9C4-4A07-BAAC-5ABFBFF68B07}" destId="{D238901A-CE21-4AD4-BB1C-96ACDCFCFBC3}" srcOrd="0" destOrd="0" presId="urn:microsoft.com/office/officeart/2005/8/layout/vList2"/>
    <dgm:cxn modelId="{AAA98D75-F4DC-4B13-B58A-28D5957A3D1E}" srcId="{BC28C0B7-B062-4156-97FB-D89ADFD33B49}" destId="{B334B22A-6B3D-448A-AF38-F1976DF468AF}" srcOrd="4" destOrd="0" parTransId="{8FF0236A-7996-4790-8F2F-BA011DD6A806}" sibTransId="{E5F11EDB-6B10-45F8-A924-AE693BF47B6F}"/>
    <dgm:cxn modelId="{01B7F479-9B12-450C-B6C3-CB473B34F89D}" srcId="{BC28C0B7-B062-4156-97FB-D89ADFD33B49}" destId="{C61AC585-9946-419D-BC26-2B763590A64C}" srcOrd="2" destOrd="0" parTransId="{93F85E9F-C03F-40E1-85E4-038FA27011EA}" sibTransId="{2E8EB9B8-4D17-46C6-8A8E-DDCF81873BB6}"/>
    <dgm:cxn modelId="{1D3E7884-4893-4B54-962D-99557070A8D5}" type="presOf" srcId="{BC28C0B7-B062-4156-97FB-D89ADFD33B49}" destId="{9B5254FF-D34A-406E-9F70-23957AF3870B}" srcOrd="0" destOrd="0" presId="urn:microsoft.com/office/officeart/2005/8/layout/vList2"/>
    <dgm:cxn modelId="{1DAB0A85-108A-4925-874B-1AC5337C0C9C}" srcId="{BC28C0B7-B062-4156-97FB-D89ADFD33B49}" destId="{783178E1-AA19-4B6D-97AF-594E0116AB3C}" srcOrd="0" destOrd="0" parTransId="{7AB3FEFF-EF6A-43DB-BF96-DD32B7D3B1AF}" sibTransId="{C6123146-5A0C-4D80-B843-1C0237A13769}"/>
    <dgm:cxn modelId="{E7B75BDD-5564-48C9-AB45-59E37D07A22F}" srcId="{BC28C0B7-B062-4156-97FB-D89ADFD33B49}" destId="{4F02D6D6-0D26-4077-8548-6DE38C4CCE7C}" srcOrd="1" destOrd="0" parTransId="{EF010B01-74ED-43A1-B36B-FF68278C912E}" sibTransId="{78E9B2A3-B119-4167-8400-54D094C57C33}"/>
    <dgm:cxn modelId="{6B1024E7-89ED-49FB-8C2E-1A1A4250F0AC}" srcId="{BC28C0B7-B062-4156-97FB-D89ADFD33B49}" destId="{864466CB-B9C4-4A07-BAAC-5ABFBFF68B07}" srcOrd="3" destOrd="0" parTransId="{14C8A9FF-1808-4140-B55F-B0FF23F5834E}" sibTransId="{11E33C92-FFEB-4C7A-9B1E-D6E63F58C414}"/>
    <dgm:cxn modelId="{319347EB-9730-404C-95CB-804CE36667C4}" type="presOf" srcId="{B334B22A-6B3D-448A-AF38-F1976DF468AF}" destId="{46A8CE22-BE25-42CD-91BD-FC25953EB890}" srcOrd="0" destOrd="0" presId="urn:microsoft.com/office/officeart/2005/8/layout/vList2"/>
    <dgm:cxn modelId="{51F8FDF7-48DE-4478-9E11-B42789DC5177}" type="presOf" srcId="{4F02D6D6-0D26-4077-8548-6DE38C4CCE7C}" destId="{115D3541-4CFA-490F-949C-D8546DD7B0D6}" srcOrd="0" destOrd="0" presId="urn:microsoft.com/office/officeart/2005/8/layout/vList2"/>
    <dgm:cxn modelId="{5FC54063-4B3C-4296-9437-8C085BF93D2F}" type="presParOf" srcId="{9B5254FF-D34A-406E-9F70-23957AF3870B}" destId="{DC5AD366-9BC6-49A5-946F-B9868BD6C23A}" srcOrd="0" destOrd="0" presId="urn:microsoft.com/office/officeart/2005/8/layout/vList2"/>
    <dgm:cxn modelId="{90A189A1-CC90-4768-9855-324820F2672B}" type="presParOf" srcId="{9B5254FF-D34A-406E-9F70-23957AF3870B}" destId="{71512A6C-4318-4AC5-A05E-190D31F71550}" srcOrd="1" destOrd="0" presId="urn:microsoft.com/office/officeart/2005/8/layout/vList2"/>
    <dgm:cxn modelId="{FCF2B723-69CF-48DA-8F17-597C218E2153}" type="presParOf" srcId="{9B5254FF-D34A-406E-9F70-23957AF3870B}" destId="{115D3541-4CFA-490F-949C-D8546DD7B0D6}" srcOrd="2" destOrd="0" presId="urn:microsoft.com/office/officeart/2005/8/layout/vList2"/>
    <dgm:cxn modelId="{91F78830-1BC4-4BA4-B54A-8F5A90363657}" type="presParOf" srcId="{9B5254FF-D34A-406E-9F70-23957AF3870B}" destId="{D661EC7E-38BA-4A96-BC73-E514C503B5AF}" srcOrd="3" destOrd="0" presId="urn:microsoft.com/office/officeart/2005/8/layout/vList2"/>
    <dgm:cxn modelId="{0A1DE157-91D7-412B-87EA-31BBA8ECF44D}" type="presParOf" srcId="{9B5254FF-D34A-406E-9F70-23957AF3870B}" destId="{62BD792E-71A2-4EEF-AFFE-A39C44F5BFAA}" srcOrd="4" destOrd="0" presId="urn:microsoft.com/office/officeart/2005/8/layout/vList2"/>
    <dgm:cxn modelId="{E75C9706-9862-4042-ADD5-FF79205A834C}" type="presParOf" srcId="{9B5254FF-D34A-406E-9F70-23957AF3870B}" destId="{5E5FF2AA-C495-4749-A0B2-41F0AE72AA55}" srcOrd="5" destOrd="0" presId="urn:microsoft.com/office/officeart/2005/8/layout/vList2"/>
    <dgm:cxn modelId="{AC0B8DC6-8407-46D2-989D-7BE92F41B9EF}" type="presParOf" srcId="{9B5254FF-D34A-406E-9F70-23957AF3870B}" destId="{D238901A-CE21-4AD4-BB1C-96ACDCFCFBC3}" srcOrd="6" destOrd="0" presId="urn:microsoft.com/office/officeart/2005/8/layout/vList2"/>
    <dgm:cxn modelId="{14D5EA2B-9F56-44EB-8246-EDCFBF2EE0DA}" type="presParOf" srcId="{9B5254FF-D34A-406E-9F70-23957AF3870B}" destId="{C4F5915F-96FB-4C11-B389-E4F66F5BE93B}" srcOrd="7" destOrd="0" presId="urn:microsoft.com/office/officeart/2005/8/layout/vList2"/>
    <dgm:cxn modelId="{C44BAD38-3871-4B51-AB77-888612D26192}" type="presParOf" srcId="{9B5254FF-D34A-406E-9F70-23957AF3870B}" destId="{46A8CE22-BE25-42CD-91BD-FC25953EB890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E609CFF-D537-42FF-9EE3-708CFDA10A69}" type="doc">
      <dgm:prSet loTypeId="urn:microsoft.com/office/officeart/2016/7/layout/VerticalSolidActionList" loCatId="List" qsTypeId="urn:microsoft.com/office/officeart/2005/8/quickstyle/simple4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E393234D-4566-49A6-BDE4-640491A4C4FA}">
      <dgm:prSet/>
      <dgm:spPr/>
      <dgm:t>
        <a:bodyPr/>
        <a:lstStyle/>
        <a:p>
          <a:r>
            <a:rPr lang="en-US"/>
            <a:t>IDENTIFY</a:t>
          </a:r>
        </a:p>
      </dgm:t>
    </dgm:pt>
    <dgm:pt modelId="{2C088D8A-08D8-48DF-8410-D9B945FFE66B}" type="parTrans" cxnId="{17F524D2-7754-4E3E-B87D-F8A73C727A86}">
      <dgm:prSet/>
      <dgm:spPr/>
      <dgm:t>
        <a:bodyPr/>
        <a:lstStyle/>
        <a:p>
          <a:endParaRPr lang="en-US"/>
        </a:p>
      </dgm:t>
    </dgm:pt>
    <dgm:pt modelId="{440D410B-A55C-4D80-B8EB-F0999E787227}" type="sibTrans" cxnId="{17F524D2-7754-4E3E-B87D-F8A73C727A86}">
      <dgm:prSet/>
      <dgm:spPr/>
      <dgm:t>
        <a:bodyPr/>
        <a:lstStyle/>
        <a:p>
          <a:endParaRPr lang="en-US"/>
        </a:p>
      </dgm:t>
    </dgm:pt>
    <dgm:pt modelId="{64CD375B-9405-4C01-9C95-D0FDC6590D44}">
      <dgm:prSet/>
      <dgm:spPr/>
      <dgm:t>
        <a:bodyPr/>
        <a:lstStyle/>
        <a:p>
          <a:r>
            <a:rPr lang="en-US"/>
            <a:t>IDENTIFY SALES TRENDS OVER TIME</a:t>
          </a:r>
        </a:p>
      </dgm:t>
    </dgm:pt>
    <dgm:pt modelId="{09B853B3-9383-4A77-BCE8-28BA45A1FFD6}" type="parTrans" cxnId="{9AC0D65E-5DA1-42BB-89C1-6C693A015C0F}">
      <dgm:prSet/>
      <dgm:spPr/>
      <dgm:t>
        <a:bodyPr/>
        <a:lstStyle/>
        <a:p>
          <a:endParaRPr lang="en-US"/>
        </a:p>
      </dgm:t>
    </dgm:pt>
    <dgm:pt modelId="{B60AC36A-3CC9-415B-855E-6E2C2D4D4B4B}" type="sibTrans" cxnId="{9AC0D65E-5DA1-42BB-89C1-6C693A015C0F}">
      <dgm:prSet/>
      <dgm:spPr/>
      <dgm:t>
        <a:bodyPr/>
        <a:lstStyle/>
        <a:p>
          <a:endParaRPr lang="en-US"/>
        </a:p>
      </dgm:t>
    </dgm:pt>
    <dgm:pt modelId="{5BDBF31C-FAD4-401C-8C01-0CD829DC3776}">
      <dgm:prSet/>
      <dgm:spPr/>
      <dgm:t>
        <a:bodyPr/>
        <a:lstStyle/>
        <a:p>
          <a:r>
            <a:rPr lang="en-US"/>
            <a:t>EVALUATE</a:t>
          </a:r>
        </a:p>
      </dgm:t>
    </dgm:pt>
    <dgm:pt modelId="{37C02200-2DFB-4354-A5EC-FD8A665F9BFA}" type="parTrans" cxnId="{EBD73D31-E6B7-4A89-AFDA-A6C9C0FADBDD}">
      <dgm:prSet/>
      <dgm:spPr/>
      <dgm:t>
        <a:bodyPr/>
        <a:lstStyle/>
        <a:p>
          <a:endParaRPr lang="en-US"/>
        </a:p>
      </dgm:t>
    </dgm:pt>
    <dgm:pt modelId="{C2761A96-1233-46BC-9219-1798050B6B0E}" type="sibTrans" cxnId="{EBD73D31-E6B7-4A89-AFDA-A6C9C0FADBDD}">
      <dgm:prSet/>
      <dgm:spPr/>
      <dgm:t>
        <a:bodyPr/>
        <a:lstStyle/>
        <a:p>
          <a:endParaRPr lang="en-US"/>
        </a:p>
      </dgm:t>
    </dgm:pt>
    <dgm:pt modelId="{D86EC84A-CA34-4C8C-8627-C915F80BD279}">
      <dgm:prSet/>
      <dgm:spPr/>
      <dgm:t>
        <a:bodyPr/>
        <a:lstStyle/>
        <a:p>
          <a:r>
            <a:rPr lang="en-US"/>
            <a:t>EVALUATE PROFITABILITY ACROSS CATEGORIES AND REGIONS</a:t>
          </a:r>
        </a:p>
      </dgm:t>
    </dgm:pt>
    <dgm:pt modelId="{DF865D45-1B2C-44D6-9559-C7D6A5874CC9}" type="parTrans" cxnId="{F5922CDD-6A2D-41B5-80C3-866AD150BAE8}">
      <dgm:prSet/>
      <dgm:spPr/>
      <dgm:t>
        <a:bodyPr/>
        <a:lstStyle/>
        <a:p>
          <a:endParaRPr lang="en-US"/>
        </a:p>
      </dgm:t>
    </dgm:pt>
    <dgm:pt modelId="{5077BD52-476C-4AAA-B246-548895096722}" type="sibTrans" cxnId="{F5922CDD-6A2D-41B5-80C3-866AD150BAE8}">
      <dgm:prSet/>
      <dgm:spPr/>
      <dgm:t>
        <a:bodyPr/>
        <a:lstStyle/>
        <a:p>
          <a:endParaRPr lang="en-US"/>
        </a:p>
      </dgm:t>
    </dgm:pt>
    <dgm:pt modelId="{F4A73D7D-E37F-4F41-8C99-E26BEA9BE2AD}">
      <dgm:prSet/>
      <dgm:spPr/>
      <dgm:t>
        <a:bodyPr/>
        <a:lstStyle/>
        <a:p>
          <a:r>
            <a:rPr lang="en-US"/>
            <a:t>UNDERSTAND</a:t>
          </a:r>
        </a:p>
      </dgm:t>
    </dgm:pt>
    <dgm:pt modelId="{4F2915B1-BA3E-4641-B5F0-6D0EF8467C12}" type="parTrans" cxnId="{71050738-9382-4CFF-A91B-52BCE57EFF0F}">
      <dgm:prSet/>
      <dgm:spPr/>
      <dgm:t>
        <a:bodyPr/>
        <a:lstStyle/>
        <a:p>
          <a:endParaRPr lang="en-US"/>
        </a:p>
      </dgm:t>
    </dgm:pt>
    <dgm:pt modelId="{FF55D1BA-1547-40C9-A164-46B2D4BBAF9B}" type="sibTrans" cxnId="{71050738-9382-4CFF-A91B-52BCE57EFF0F}">
      <dgm:prSet/>
      <dgm:spPr/>
      <dgm:t>
        <a:bodyPr/>
        <a:lstStyle/>
        <a:p>
          <a:endParaRPr lang="en-US"/>
        </a:p>
      </dgm:t>
    </dgm:pt>
    <dgm:pt modelId="{C244B96D-C439-46A8-BB9F-1663B3CF7500}">
      <dgm:prSet/>
      <dgm:spPr/>
      <dgm:t>
        <a:bodyPr/>
        <a:lstStyle/>
        <a:p>
          <a:r>
            <a:rPr lang="en-US"/>
            <a:t>UNDERSTAND CUSTOMER SEGMENTS AND BUYING PATTERN</a:t>
          </a:r>
        </a:p>
      </dgm:t>
    </dgm:pt>
    <dgm:pt modelId="{C5A51496-0CA9-469E-8AF1-B6E991AADAA7}" type="parTrans" cxnId="{4BD7DFA3-CD03-45A7-B5DE-DCA69202F3B1}">
      <dgm:prSet/>
      <dgm:spPr/>
      <dgm:t>
        <a:bodyPr/>
        <a:lstStyle/>
        <a:p>
          <a:endParaRPr lang="en-US"/>
        </a:p>
      </dgm:t>
    </dgm:pt>
    <dgm:pt modelId="{3BF47165-6A9D-43F4-8797-54396ED60C69}" type="sibTrans" cxnId="{4BD7DFA3-CD03-45A7-B5DE-DCA69202F3B1}">
      <dgm:prSet/>
      <dgm:spPr/>
      <dgm:t>
        <a:bodyPr/>
        <a:lstStyle/>
        <a:p>
          <a:endParaRPr lang="en-US"/>
        </a:p>
      </dgm:t>
    </dgm:pt>
    <dgm:pt modelId="{2154BE2A-97E9-4B24-B733-4AC519BE5ADC}">
      <dgm:prSet/>
      <dgm:spPr/>
      <dgm:t>
        <a:bodyPr/>
        <a:lstStyle/>
        <a:p>
          <a:r>
            <a:rPr lang="en-US"/>
            <a:t>DISCOVER</a:t>
          </a:r>
        </a:p>
      </dgm:t>
    </dgm:pt>
    <dgm:pt modelId="{8B3D321F-22FE-42AF-8CC7-0AEAADAB582C}" type="parTrans" cxnId="{3BF5393A-B24B-40C5-8B24-F2EDF36209D8}">
      <dgm:prSet/>
      <dgm:spPr/>
      <dgm:t>
        <a:bodyPr/>
        <a:lstStyle/>
        <a:p>
          <a:endParaRPr lang="en-US"/>
        </a:p>
      </dgm:t>
    </dgm:pt>
    <dgm:pt modelId="{FBD292B2-1510-47EB-913C-AD2504EB1D21}" type="sibTrans" cxnId="{3BF5393A-B24B-40C5-8B24-F2EDF36209D8}">
      <dgm:prSet/>
      <dgm:spPr/>
      <dgm:t>
        <a:bodyPr/>
        <a:lstStyle/>
        <a:p>
          <a:endParaRPr lang="en-US"/>
        </a:p>
      </dgm:t>
    </dgm:pt>
    <dgm:pt modelId="{DA7C661D-D115-47EC-81CE-8C46AA29BE42}">
      <dgm:prSet/>
      <dgm:spPr/>
      <dgm:t>
        <a:bodyPr/>
        <a:lstStyle/>
        <a:p>
          <a:r>
            <a:rPr lang="en-US"/>
            <a:t>DISCOVER OPPORTUNITIES FOR BUSINESS GROWTH</a:t>
          </a:r>
        </a:p>
      </dgm:t>
    </dgm:pt>
    <dgm:pt modelId="{E6FEFB76-516A-413D-9C5E-F57B22D722F4}" type="parTrans" cxnId="{E747565C-0810-47F7-BCB4-63BA14936892}">
      <dgm:prSet/>
      <dgm:spPr/>
      <dgm:t>
        <a:bodyPr/>
        <a:lstStyle/>
        <a:p>
          <a:endParaRPr lang="en-US"/>
        </a:p>
      </dgm:t>
    </dgm:pt>
    <dgm:pt modelId="{03825A64-E7D4-48BA-B09C-06653CEA6B41}" type="sibTrans" cxnId="{E747565C-0810-47F7-BCB4-63BA14936892}">
      <dgm:prSet/>
      <dgm:spPr/>
      <dgm:t>
        <a:bodyPr/>
        <a:lstStyle/>
        <a:p>
          <a:endParaRPr lang="en-US"/>
        </a:p>
      </dgm:t>
    </dgm:pt>
    <dgm:pt modelId="{EE56284A-3AA9-4421-86CD-09B3DE1D4C35}" type="pres">
      <dgm:prSet presAssocID="{1E609CFF-D537-42FF-9EE3-708CFDA10A69}" presName="Name0" presStyleCnt="0">
        <dgm:presLayoutVars>
          <dgm:dir/>
          <dgm:animLvl val="lvl"/>
          <dgm:resizeHandles val="exact"/>
        </dgm:presLayoutVars>
      </dgm:prSet>
      <dgm:spPr/>
    </dgm:pt>
    <dgm:pt modelId="{CB5DF176-C195-4725-87CB-712F70835837}" type="pres">
      <dgm:prSet presAssocID="{E393234D-4566-49A6-BDE4-640491A4C4FA}" presName="linNode" presStyleCnt="0"/>
      <dgm:spPr/>
    </dgm:pt>
    <dgm:pt modelId="{B19DA6C6-D8FB-4A50-BAF1-80C70F475A75}" type="pres">
      <dgm:prSet presAssocID="{E393234D-4566-49A6-BDE4-640491A4C4FA}" presName="parentText" presStyleLbl="alignNode1" presStyleIdx="0" presStyleCnt="4">
        <dgm:presLayoutVars>
          <dgm:chMax val="1"/>
          <dgm:bulletEnabled/>
        </dgm:presLayoutVars>
      </dgm:prSet>
      <dgm:spPr/>
    </dgm:pt>
    <dgm:pt modelId="{A928EA80-1B09-4113-9DD5-3BBFC7FCEE1C}" type="pres">
      <dgm:prSet presAssocID="{E393234D-4566-49A6-BDE4-640491A4C4FA}" presName="descendantText" presStyleLbl="alignAccFollowNode1" presStyleIdx="0" presStyleCnt="4">
        <dgm:presLayoutVars>
          <dgm:bulletEnabled/>
        </dgm:presLayoutVars>
      </dgm:prSet>
      <dgm:spPr/>
    </dgm:pt>
    <dgm:pt modelId="{60102846-DC50-4972-A9EC-9D006947BFAA}" type="pres">
      <dgm:prSet presAssocID="{440D410B-A55C-4D80-B8EB-F0999E787227}" presName="sp" presStyleCnt="0"/>
      <dgm:spPr/>
    </dgm:pt>
    <dgm:pt modelId="{B3C8FFD9-F5EE-4A65-965A-80C59A8E03F7}" type="pres">
      <dgm:prSet presAssocID="{5BDBF31C-FAD4-401C-8C01-0CD829DC3776}" presName="linNode" presStyleCnt="0"/>
      <dgm:spPr/>
    </dgm:pt>
    <dgm:pt modelId="{4B8DD4F2-752E-4FBA-AFB3-99DC97951F9D}" type="pres">
      <dgm:prSet presAssocID="{5BDBF31C-FAD4-401C-8C01-0CD829DC3776}" presName="parentText" presStyleLbl="alignNode1" presStyleIdx="1" presStyleCnt="4">
        <dgm:presLayoutVars>
          <dgm:chMax val="1"/>
          <dgm:bulletEnabled/>
        </dgm:presLayoutVars>
      </dgm:prSet>
      <dgm:spPr/>
    </dgm:pt>
    <dgm:pt modelId="{A6C72FE8-8987-443E-B054-55F518C69AAC}" type="pres">
      <dgm:prSet presAssocID="{5BDBF31C-FAD4-401C-8C01-0CD829DC3776}" presName="descendantText" presStyleLbl="alignAccFollowNode1" presStyleIdx="1" presStyleCnt="4">
        <dgm:presLayoutVars>
          <dgm:bulletEnabled/>
        </dgm:presLayoutVars>
      </dgm:prSet>
      <dgm:spPr/>
    </dgm:pt>
    <dgm:pt modelId="{BDC231CC-6CC0-4B5F-8845-6A01FA1D8305}" type="pres">
      <dgm:prSet presAssocID="{C2761A96-1233-46BC-9219-1798050B6B0E}" presName="sp" presStyleCnt="0"/>
      <dgm:spPr/>
    </dgm:pt>
    <dgm:pt modelId="{72D00ED3-35A8-405D-BF75-DD92F478BD99}" type="pres">
      <dgm:prSet presAssocID="{F4A73D7D-E37F-4F41-8C99-E26BEA9BE2AD}" presName="linNode" presStyleCnt="0"/>
      <dgm:spPr/>
    </dgm:pt>
    <dgm:pt modelId="{3F21171B-AF9A-4F9B-8D0E-22EE5A92DF31}" type="pres">
      <dgm:prSet presAssocID="{F4A73D7D-E37F-4F41-8C99-E26BEA9BE2AD}" presName="parentText" presStyleLbl="alignNode1" presStyleIdx="2" presStyleCnt="4">
        <dgm:presLayoutVars>
          <dgm:chMax val="1"/>
          <dgm:bulletEnabled/>
        </dgm:presLayoutVars>
      </dgm:prSet>
      <dgm:spPr/>
    </dgm:pt>
    <dgm:pt modelId="{9BC67CBB-F102-41AD-8E80-CC788CBCD4C5}" type="pres">
      <dgm:prSet presAssocID="{F4A73D7D-E37F-4F41-8C99-E26BEA9BE2AD}" presName="descendantText" presStyleLbl="alignAccFollowNode1" presStyleIdx="2" presStyleCnt="4">
        <dgm:presLayoutVars>
          <dgm:bulletEnabled/>
        </dgm:presLayoutVars>
      </dgm:prSet>
      <dgm:spPr/>
    </dgm:pt>
    <dgm:pt modelId="{60FA363A-2F6E-44CD-87EA-150C6BCF663D}" type="pres">
      <dgm:prSet presAssocID="{FF55D1BA-1547-40C9-A164-46B2D4BBAF9B}" presName="sp" presStyleCnt="0"/>
      <dgm:spPr/>
    </dgm:pt>
    <dgm:pt modelId="{479F5435-A717-4932-83AC-7533C4906D13}" type="pres">
      <dgm:prSet presAssocID="{2154BE2A-97E9-4B24-B733-4AC519BE5ADC}" presName="linNode" presStyleCnt="0"/>
      <dgm:spPr/>
    </dgm:pt>
    <dgm:pt modelId="{BE89DC6F-69B1-4B41-BC8E-CB754C3406C2}" type="pres">
      <dgm:prSet presAssocID="{2154BE2A-97E9-4B24-B733-4AC519BE5ADC}" presName="parentText" presStyleLbl="alignNode1" presStyleIdx="3" presStyleCnt="4">
        <dgm:presLayoutVars>
          <dgm:chMax val="1"/>
          <dgm:bulletEnabled/>
        </dgm:presLayoutVars>
      </dgm:prSet>
      <dgm:spPr/>
    </dgm:pt>
    <dgm:pt modelId="{E3C0BECC-E995-4741-B52B-7FD6DED6CB0D}" type="pres">
      <dgm:prSet presAssocID="{2154BE2A-97E9-4B24-B733-4AC519BE5ADC}" presName="descendantText" presStyleLbl="alignAccFollowNode1" presStyleIdx="3" presStyleCnt="4">
        <dgm:presLayoutVars>
          <dgm:bulletEnabled/>
        </dgm:presLayoutVars>
      </dgm:prSet>
      <dgm:spPr/>
    </dgm:pt>
  </dgm:ptLst>
  <dgm:cxnLst>
    <dgm:cxn modelId="{EBD73D31-E6B7-4A89-AFDA-A6C9C0FADBDD}" srcId="{1E609CFF-D537-42FF-9EE3-708CFDA10A69}" destId="{5BDBF31C-FAD4-401C-8C01-0CD829DC3776}" srcOrd="1" destOrd="0" parTransId="{37C02200-2DFB-4354-A5EC-FD8A665F9BFA}" sibTransId="{C2761A96-1233-46BC-9219-1798050B6B0E}"/>
    <dgm:cxn modelId="{71050738-9382-4CFF-A91B-52BCE57EFF0F}" srcId="{1E609CFF-D537-42FF-9EE3-708CFDA10A69}" destId="{F4A73D7D-E37F-4F41-8C99-E26BEA9BE2AD}" srcOrd="2" destOrd="0" parTransId="{4F2915B1-BA3E-4641-B5F0-6D0EF8467C12}" sibTransId="{FF55D1BA-1547-40C9-A164-46B2D4BBAF9B}"/>
    <dgm:cxn modelId="{3BF5393A-B24B-40C5-8B24-F2EDF36209D8}" srcId="{1E609CFF-D537-42FF-9EE3-708CFDA10A69}" destId="{2154BE2A-97E9-4B24-B733-4AC519BE5ADC}" srcOrd="3" destOrd="0" parTransId="{8B3D321F-22FE-42AF-8CC7-0AEAADAB582C}" sibTransId="{FBD292B2-1510-47EB-913C-AD2504EB1D21}"/>
    <dgm:cxn modelId="{E747565C-0810-47F7-BCB4-63BA14936892}" srcId="{2154BE2A-97E9-4B24-B733-4AC519BE5ADC}" destId="{DA7C661D-D115-47EC-81CE-8C46AA29BE42}" srcOrd="0" destOrd="0" parTransId="{E6FEFB76-516A-413D-9C5E-F57B22D722F4}" sibTransId="{03825A64-E7D4-48BA-B09C-06653CEA6B41}"/>
    <dgm:cxn modelId="{9AC0D65E-5DA1-42BB-89C1-6C693A015C0F}" srcId="{E393234D-4566-49A6-BDE4-640491A4C4FA}" destId="{64CD375B-9405-4C01-9C95-D0FDC6590D44}" srcOrd="0" destOrd="0" parTransId="{09B853B3-9383-4A77-BCE8-28BA45A1FFD6}" sibTransId="{B60AC36A-3CC9-415B-855E-6E2C2D4D4B4B}"/>
    <dgm:cxn modelId="{0523106B-BB96-4DC2-8785-A1F46F9890F0}" type="presOf" srcId="{DA7C661D-D115-47EC-81CE-8C46AA29BE42}" destId="{E3C0BECC-E995-4741-B52B-7FD6DED6CB0D}" srcOrd="0" destOrd="0" presId="urn:microsoft.com/office/officeart/2016/7/layout/VerticalSolidActionList"/>
    <dgm:cxn modelId="{63672C8C-12DE-4E72-B17C-6D6DA8B0CB64}" type="presOf" srcId="{C244B96D-C439-46A8-BB9F-1663B3CF7500}" destId="{9BC67CBB-F102-41AD-8E80-CC788CBCD4C5}" srcOrd="0" destOrd="0" presId="urn:microsoft.com/office/officeart/2016/7/layout/VerticalSolidActionList"/>
    <dgm:cxn modelId="{B51A009D-2CE6-4084-BD36-21F29D959924}" type="presOf" srcId="{F4A73D7D-E37F-4F41-8C99-E26BEA9BE2AD}" destId="{3F21171B-AF9A-4F9B-8D0E-22EE5A92DF31}" srcOrd="0" destOrd="0" presId="urn:microsoft.com/office/officeart/2016/7/layout/VerticalSolidActionList"/>
    <dgm:cxn modelId="{46E7EFA1-A200-477C-8E8F-39BAFED113A4}" type="presOf" srcId="{1E609CFF-D537-42FF-9EE3-708CFDA10A69}" destId="{EE56284A-3AA9-4421-86CD-09B3DE1D4C35}" srcOrd="0" destOrd="0" presId="urn:microsoft.com/office/officeart/2016/7/layout/VerticalSolidActionList"/>
    <dgm:cxn modelId="{4BD7DFA3-CD03-45A7-B5DE-DCA69202F3B1}" srcId="{F4A73D7D-E37F-4F41-8C99-E26BEA9BE2AD}" destId="{C244B96D-C439-46A8-BB9F-1663B3CF7500}" srcOrd="0" destOrd="0" parTransId="{C5A51496-0CA9-469E-8AF1-B6E991AADAA7}" sibTransId="{3BF47165-6A9D-43F4-8797-54396ED60C69}"/>
    <dgm:cxn modelId="{17F524D2-7754-4E3E-B87D-F8A73C727A86}" srcId="{1E609CFF-D537-42FF-9EE3-708CFDA10A69}" destId="{E393234D-4566-49A6-BDE4-640491A4C4FA}" srcOrd="0" destOrd="0" parTransId="{2C088D8A-08D8-48DF-8410-D9B945FFE66B}" sibTransId="{440D410B-A55C-4D80-B8EB-F0999E787227}"/>
    <dgm:cxn modelId="{C23192D8-4AD7-4AA7-85C1-953B27252FF8}" type="presOf" srcId="{64CD375B-9405-4C01-9C95-D0FDC6590D44}" destId="{A928EA80-1B09-4113-9DD5-3BBFC7FCEE1C}" srcOrd="0" destOrd="0" presId="urn:microsoft.com/office/officeart/2016/7/layout/VerticalSolidActionList"/>
    <dgm:cxn modelId="{ED4AC5D9-3C76-4192-99FA-42ED2E366647}" type="presOf" srcId="{D86EC84A-CA34-4C8C-8627-C915F80BD279}" destId="{A6C72FE8-8987-443E-B054-55F518C69AAC}" srcOrd="0" destOrd="0" presId="urn:microsoft.com/office/officeart/2016/7/layout/VerticalSolidActionList"/>
    <dgm:cxn modelId="{F5922CDD-6A2D-41B5-80C3-866AD150BAE8}" srcId="{5BDBF31C-FAD4-401C-8C01-0CD829DC3776}" destId="{D86EC84A-CA34-4C8C-8627-C915F80BD279}" srcOrd="0" destOrd="0" parTransId="{DF865D45-1B2C-44D6-9559-C7D6A5874CC9}" sibTransId="{5077BD52-476C-4AAA-B246-548895096722}"/>
    <dgm:cxn modelId="{3B3CA2E2-1255-49AC-B9DF-E210C31121C6}" type="presOf" srcId="{5BDBF31C-FAD4-401C-8C01-0CD829DC3776}" destId="{4B8DD4F2-752E-4FBA-AFB3-99DC97951F9D}" srcOrd="0" destOrd="0" presId="urn:microsoft.com/office/officeart/2016/7/layout/VerticalSolidActionList"/>
    <dgm:cxn modelId="{D0BB24F6-562A-4B6E-8EB8-6B307F16DB80}" type="presOf" srcId="{2154BE2A-97E9-4B24-B733-4AC519BE5ADC}" destId="{BE89DC6F-69B1-4B41-BC8E-CB754C3406C2}" srcOrd="0" destOrd="0" presId="urn:microsoft.com/office/officeart/2016/7/layout/VerticalSolidActionList"/>
    <dgm:cxn modelId="{677BE9F7-B5C4-4668-A39A-D2D5BCDCDF29}" type="presOf" srcId="{E393234D-4566-49A6-BDE4-640491A4C4FA}" destId="{B19DA6C6-D8FB-4A50-BAF1-80C70F475A75}" srcOrd="0" destOrd="0" presId="urn:microsoft.com/office/officeart/2016/7/layout/VerticalSolidActionList"/>
    <dgm:cxn modelId="{CBB78FD8-CFBD-472A-972D-4FE7B837E692}" type="presParOf" srcId="{EE56284A-3AA9-4421-86CD-09B3DE1D4C35}" destId="{CB5DF176-C195-4725-87CB-712F70835837}" srcOrd="0" destOrd="0" presId="urn:microsoft.com/office/officeart/2016/7/layout/VerticalSolidActionList"/>
    <dgm:cxn modelId="{141182F1-5FDB-429F-88E2-D7D0E2CF761F}" type="presParOf" srcId="{CB5DF176-C195-4725-87CB-712F70835837}" destId="{B19DA6C6-D8FB-4A50-BAF1-80C70F475A75}" srcOrd="0" destOrd="0" presId="urn:microsoft.com/office/officeart/2016/7/layout/VerticalSolidActionList"/>
    <dgm:cxn modelId="{7AE3332F-FD84-4237-BCA8-7B7D93071238}" type="presParOf" srcId="{CB5DF176-C195-4725-87CB-712F70835837}" destId="{A928EA80-1B09-4113-9DD5-3BBFC7FCEE1C}" srcOrd="1" destOrd="0" presId="urn:microsoft.com/office/officeart/2016/7/layout/VerticalSolidActionList"/>
    <dgm:cxn modelId="{3B1EB5B2-4360-4109-A7D7-176161F768EA}" type="presParOf" srcId="{EE56284A-3AA9-4421-86CD-09B3DE1D4C35}" destId="{60102846-DC50-4972-A9EC-9D006947BFAA}" srcOrd="1" destOrd="0" presId="urn:microsoft.com/office/officeart/2016/7/layout/VerticalSolidActionList"/>
    <dgm:cxn modelId="{D196FADF-7D67-4526-964A-16679687F886}" type="presParOf" srcId="{EE56284A-3AA9-4421-86CD-09B3DE1D4C35}" destId="{B3C8FFD9-F5EE-4A65-965A-80C59A8E03F7}" srcOrd="2" destOrd="0" presId="urn:microsoft.com/office/officeart/2016/7/layout/VerticalSolidActionList"/>
    <dgm:cxn modelId="{417D328D-B5AD-47E7-9A95-A121B0D4126E}" type="presParOf" srcId="{B3C8FFD9-F5EE-4A65-965A-80C59A8E03F7}" destId="{4B8DD4F2-752E-4FBA-AFB3-99DC97951F9D}" srcOrd="0" destOrd="0" presId="urn:microsoft.com/office/officeart/2016/7/layout/VerticalSolidActionList"/>
    <dgm:cxn modelId="{DD123174-D15A-45B8-82CE-C3458EB42405}" type="presParOf" srcId="{B3C8FFD9-F5EE-4A65-965A-80C59A8E03F7}" destId="{A6C72FE8-8987-443E-B054-55F518C69AAC}" srcOrd="1" destOrd="0" presId="urn:microsoft.com/office/officeart/2016/7/layout/VerticalSolidActionList"/>
    <dgm:cxn modelId="{B802818C-19A0-412B-8E41-35D96F59988C}" type="presParOf" srcId="{EE56284A-3AA9-4421-86CD-09B3DE1D4C35}" destId="{BDC231CC-6CC0-4B5F-8845-6A01FA1D8305}" srcOrd="3" destOrd="0" presId="urn:microsoft.com/office/officeart/2016/7/layout/VerticalSolidActionList"/>
    <dgm:cxn modelId="{0A6C5F5D-7C2E-4D10-8222-96B6BB5D3B1A}" type="presParOf" srcId="{EE56284A-3AA9-4421-86CD-09B3DE1D4C35}" destId="{72D00ED3-35A8-405D-BF75-DD92F478BD99}" srcOrd="4" destOrd="0" presId="urn:microsoft.com/office/officeart/2016/7/layout/VerticalSolidActionList"/>
    <dgm:cxn modelId="{1301416E-0701-4BB1-9FE3-FF2F93E4170A}" type="presParOf" srcId="{72D00ED3-35A8-405D-BF75-DD92F478BD99}" destId="{3F21171B-AF9A-4F9B-8D0E-22EE5A92DF31}" srcOrd="0" destOrd="0" presId="urn:microsoft.com/office/officeart/2016/7/layout/VerticalSolidActionList"/>
    <dgm:cxn modelId="{FE4591AD-6EFE-4D3D-A90F-D9504675CEE2}" type="presParOf" srcId="{72D00ED3-35A8-405D-BF75-DD92F478BD99}" destId="{9BC67CBB-F102-41AD-8E80-CC788CBCD4C5}" srcOrd="1" destOrd="0" presId="urn:microsoft.com/office/officeart/2016/7/layout/VerticalSolidActionList"/>
    <dgm:cxn modelId="{D8B04493-A942-4A2B-A299-B9DB145FC67E}" type="presParOf" srcId="{EE56284A-3AA9-4421-86CD-09B3DE1D4C35}" destId="{60FA363A-2F6E-44CD-87EA-150C6BCF663D}" srcOrd="5" destOrd="0" presId="urn:microsoft.com/office/officeart/2016/7/layout/VerticalSolidActionList"/>
    <dgm:cxn modelId="{D0519178-9B8F-4DEB-8F38-4C5D911F513E}" type="presParOf" srcId="{EE56284A-3AA9-4421-86CD-09B3DE1D4C35}" destId="{479F5435-A717-4932-83AC-7533C4906D13}" srcOrd="6" destOrd="0" presId="urn:microsoft.com/office/officeart/2016/7/layout/VerticalSolidActionList"/>
    <dgm:cxn modelId="{667D605A-D383-47C4-86DB-FC3AB30E17EA}" type="presParOf" srcId="{479F5435-A717-4932-83AC-7533C4906D13}" destId="{BE89DC6F-69B1-4B41-BC8E-CB754C3406C2}" srcOrd="0" destOrd="0" presId="urn:microsoft.com/office/officeart/2016/7/layout/VerticalSolidActionList"/>
    <dgm:cxn modelId="{63419866-7A79-4DAE-A87E-9818E1BCDD81}" type="presParOf" srcId="{479F5435-A717-4932-83AC-7533C4906D13}" destId="{E3C0BECC-E995-4741-B52B-7FD6DED6CB0D}" srcOrd="1" destOrd="0" presId="urn:microsoft.com/office/officeart/2016/7/layout/VerticalSolidAction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88E5505-4B1B-4AAE-8AD2-0B1D63AFD980}" type="doc">
      <dgm:prSet loTypeId="urn:microsoft.com/office/officeart/2018/2/layout/IconVerticalSolidList" loCatId="icon" qsTypeId="urn:microsoft.com/office/officeart/2005/8/quickstyle/3d9" qsCatId="3D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30F0B823-31BF-4732-AE7E-5716DB17E1D8}">
      <dgm:prSet/>
      <dgm:spPr/>
      <dgm:t>
        <a:bodyPr/>
        <a:lstStyle/>
        <a:p>
          <a:pPr>
            <a:lnSpc>
              <a:spcPct val="100000"/>
            </a:lnSpc>
          </a:pPr>
          <a:r>
            <a:rPr lang="en-IN"/>
            <a:t>TOTAL SALES, TOTAL PROFIT , NO. OF ORDERS , QUANTITY , </a:t>
          </a:r>
          <a:endParaRPr lang="en-US"/>
        </a:p>
      </dgm:t>
    </dgm:pt>
    <dgm:pt modelId="{58390D3C-C442-49E1-B1EA-D31F1B35EF73}" type="parTrans" cxnId="{9297C4EF-6B84-4897-A76A-7F78ABCBF258}">
      <dgm:prSet/>
      <dgm:spPr/>
      <dgm:t>
        <a:bodyPr/>
        <a:lstStyle/>
        <a:p>
          <a:endParaRPr lang="en-US"/>
        </a:p>
      </dgm:t>
    </dgm:pt>
    <dgm:pt modelId="{0A42342B-84FE-4A03-8ED4-B3E90469E2D0}" type="sibTrans" cxnId="{9297C4EF-6B84-4897-A76A-7F78ABCBF258}">
      <dgm:prSet/>
      <dgm:spPr/>
      <dgm:t>
        <a:bodyPr/>
        <a:lstStyle/>
        <a:p>
          <a:endParaRPr lang="en-US"/>
        </a:p>
      </dgm:t>
    </dgm:pt>
    <dgm:pt modelId="{353C1EFA-E654-471A-82E6-380E75726920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dirty="0"/>
            <a:t>DISCOUNTS , AVARAGE ORDER VALUE , CATEGORY-WISE SALE/PROFIT</a:t>
          </a:r>
          <a:endParaRPr lang="en-US" dirty="0"/>
        </a:p>
      </dgm:t>
    </dgm:pt>
    <dgm:pt modelId="{559CD264-F763-41FA-AB0E-47EC9B9225E2}" type="parTrans" cxnId="{A3DA93F1-24A7-4371-99DE-6C5D0F6AD0EA}">
      <dgm:prSet/>
      <dgm:spPr/>
      <dgm:t>
        <a:bodyPr/>
        <a:lstStyle/>
        <a:p>
          <a:endParaRPr lang="en-US"/>
        </a:p>
      </dgm:t>
    </dgm:pt>
    <dgm:pt modelId="{3FE67B70-83BD-419E-9B41-A0B746692921}" type="sibTrans" cxnId="{A3DA93F1-24A7-4371-99DE-6C5D0F6AD0EA}">
      <dgm:prSet/>
      <dgm:spPr/>
      <dgm:t>
        <a:bodyPr/>
        <a:lstStyle/>
        <a:p>
          <a:endParaRPr lang="en-US"/>
        </a:p>
      </dgm:t>
    </dgm:pt>
    <dgm:pt modelId="{7A8D416A-C91C-4043-B3FE-67062942E390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dirty="0"/>
            <a:t> TIME-BASED MATRICS ETC</a:t>
          </a:r>
          <a:endParaRPr lang="en-US" dirty="0"/>
        </a:p>
      </dgm:t>
    </dgm:pt>
    <dgm:pt modelId="{4C905A98-8E06-47A3-A6AB-223C0667A59B}" type="parTrans" cxnId="{CA605BAD-F309-4BE6-B995-5832D0217613}">
      <dgm:prSet/>
      <dgm:spPr/>
      <dgm:t>
        <a:bodyPr/>
        <a:lstStyle/>
        <a:p>
          <a:endParaRPr lang="en-US"/>
        </a:p>
      </dgm:t>
    </dgm:pt>
    <dgm:pt modelId="{B734BB69-F2A5-4AC4-B904-2948DEB38C2E}" type="sibTrans" cxnId="{CA605BAD-F309-4BE6-B995-5832D0217613}">
      <dgm:prSet/>
      <dgm:spPr/>
      <dgm:t>
        <a:bodyPr/>
        <a:lstStyle/>
        <a:p>
          <a:endParaRPr lang="en-US"/>
        </a:p>
      </dgm:t>
    </dgm:pt>
    <dgm:pt modelId="{95B1A8ED-2888-427A-BD6C-CE1082E70457}" type="pres">
      <dgm:prSet presAssocID="{A88E5505-4B1B-4AAE-8AD2-0B1D63AFD980}" presName="root" presStyleCnt="0">
        <dgm:presLayoutVars>
          <dgm:dir/>
          <dgm:resizeHandles val="exact"/>
        </dgm:presLayoutVars>
      </dgm:prSet>
      <dgm:spPr/>
    </dgm:pt>
    <dgm:pt modelId="{B5F1291F-7B71-4FE9-8CCE-99838F0B53E5}" type="pres">
      <dgm:prSet presAssocID="{30F0B823-31BF-4732-AE7E-5716DB17E1D8}" presName="compNode" presStyleCnt="0"/>
      <dgm:spPr/>
    </dgm:pt>
    <dgm:pt modelId="{DA019083-BBCE-4F5A-AF67-E23332B699B5}" type="pres">
      <dgm:prSet presAssocID="{30F0B823-31BF-4732-AE7E-5716DB17E1D8}" presName="bgRect" presStyleLbl="bgShp" presStyleIdx="0" presStyleCnt="3"/>
      <dgm:spPr/>
    </dgm:pt>
    <dgm:pt modelId="{9C32DD72-4D5D-4315-B09E-CBBF5BF52ACD}" type="pres">
      <dgm:prSet presAssocID="{30F0B823-31BF-4732-AE7E-5716DB17E1D8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ound"/>
        </a:ext>
      </dgm:extLst>
    </dgm:pt>
    <dgm:pt modelId="{702FCC62-27AE-44EB-86C9-2F6911327B77}" type="pres">
      <dgm:prSet presAssocID="{30F0B823-31BF-4732-AE7E-5716DB17E1D8}" presName="spaceRect" presStyleCnt="0"/>
      <dgm:spPr/>
    </dgm:pt>
    <dgm:pt modelId="{09682853-41E6-4C38-8E25-EA7818017B6F}" type="pres">
      <dgm:prSet presAssocID="{30F0B823-31BF-4732-AE7E-5716DB17E1D8}" presName="parTx" presStyleLbl="revTx" presStyleIdx="0" presStyleCnt="3">
        <dgm:presLayoutVars>
          <dgm:chMax val="0"/>
          <dgm:chPref val="0"/>
        </dgm:presLayoutVars>
      </dgm:prSet>
      <dgm:spPr/>
    </dgm:pt>
    <dgm:pt modelId="{61B0B652-3884-4791-8084-DDB633C18D7F}" type="pres">
      <dgm:prSet presAssocID="{0A42342B-84FE-4A03-8ED4-B3E90469E2D0}" presName="sibTrans" presStyleCnt="0"/>
      <dgm:spPr/>
    </dgm:pt>
    <dgm:pt modelId="{51BA1C4C-D3A6-4534-A584-07D7AB01BEBF}" type="pres">
      <dgm:prSet presAssocID="{353C1EFA-E654-471A-82E6-380E75726920}" presName="compNode" presStyleCnt="0"/>
      <dgm:spPr/>
    </dgm:pt>
    <dgm:pt modelId="{45B226C3-24E2-4873-B82B-FEDC12AC23BA}" type="pres">
      <dgm:prSet presAssocID="{353C1EFA-E654-471A-82E6-380E75726920}" presName="bgRect" presStyleLbl="bgShp" presStyleIdx="1" presStyleCnt="3"/>
      <dgm:spPr/>
    </dgm:pt>
    <dgm:pt modelId="{116C865D-EB1A-425D-BF39-87661933A481}" type="pres">
      <dgm:prSet presAssocID="{353C1EFA-E654-471A-82E6-380E75726920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uble"/>
        </a:ext>
      </dgm:extLst>
    </dgm:pt>
    <dgm:pt modelId="{50839940-4493-405C-B73D-87AF8D24B39B}" type="pres">
      <dgm:prSet presAssocID="{353C1EFA-E654-471A-82E6-380E75726920}" presName="spaceRect" presStyleCnt="0"/>
      <dgm:spPr/>
    </dgm:pt>
    <dgm:pt modelId="{C6D94182-4F1B-4F1E-A5EB-F8A0CF3D83C1}" type="pres">
      <dgm:prSet presAssocID="{353C1EFA-E654-471A-82E6-380E75726920}" presName="parTx" presStyleLbl="revTx" presStyleIdx="1" presStyleCnt="3">
        <dgm:presLayoutVars>
          <dgm:chMax val="0"/>
          <dgm:chPref val="0"/>
        </dgm:presLayoutVars>
      </dgm:prSet>
      <dgm:spPr/>
    </dgm:pt>
    <dgm:pt modelId="{B73D1018-CAA2-46B8-B863-335A665FE417}" type="pres">
      <dgm:prSet presAssocID="{3FE67B70-83BD-419E-9B41-A0B746692921}" presName="sibTrans" presStyleCnt="0"/>
      <dgm:spPr/>
    </dgm:pt>
    <dgm:pt modelId="{940EECAC-B11C-44E0-9625-1533458FC6A8}" type="pres">
      <dgm:prSet presAssocID="{7A8D416A-C91C-4043-B3FE-67062942E390}" presName="compNode" presStyleCnt="0"/>
      <dgm:spPr/>
    </dgm:pt>
    <dgm:pt modelId="{5462B955-5244-49F5-96B8-4B4197A95BA2}" type="pres">
      <dgm:prSet presAssocID="{7A8D416A-C91C-4043-B3FE-67062942E390}" presName="bgRect" presStyleLbl="bgShp" presStyleIdx="2" presStyleCnt="3"/>
      <dgm:spPr/>
    </dgm:pt>
    <dgm:pt modelId="{4D52C643-1616-481F-A59E-50EB7C90F2D8}" type="pres">
      <dgm:prSet presAssocID="{7A8D416A-C91C-4043-B3FE-67062942E390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alculator"/>
        </a:ext>
      </dgm:extLst>
    </dgm:pt>
    <dgm:pt modelId="{133BC4DA-A25E-451B-8A29-345A1EC7C7A8}" type="pres">
      <dgm:prSet presAssocID="{7A8D416A-C91C-4043-B3FE-67062942E390}" presName="spaceRect" presStyleCnt="0"/>
      <dgm:spPr/>
    </dgm:pt>
    <dgm:pt modelId="{53603C90-3F2D-4679-831B-0998CA44427B}" type="pres">
      <dgm:prSet presAssocID="{7A8D416A-C91C-4043-B3FE-67062942E390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69736BA1-6015-4D04-B109-FE540BE8FDBE}" type="presOf" srcId="{7A8D416A-C91C-4043-B3FE-67062942E390}" destId="{53603C90-3F2D-4679-831B-0998CA44427B}" srcOrd="0" destOrd="0" presId="urn:microsoft.com/office/officeart/2018/2/layout/IconVerticalSolidList"/>
    <dgm:cxn modelId="{CA605BAD-F309-4BE6-B995-5832D0217613}" srcId="{A88E5505-4B1B-4AAE-8AD2-0B1D63AFD980}" destId="{7A8D416A-C91C-4043-B3FE-67062942E390}" srcOrd="2" destOrd="0" parTransId="{4C905A98-8E06-47A3-A6AB-223C0667A59B}" sibTransId="{B734BB69-F2A5-4AC4-B904-2948DEB38C2E}"/>
    <dgm:cxn modelId="{69A692C5-BCE0-42BC-BEF2-C0514EA72D1D}" type="presOf" srcId="{353C1EFA-E654-471A-82E6-380E75726920}" destId="{C6D94182-4F1B-4F1E-A5EB-F8A0CF3D83C1}" srcOrd="0" destOrd="0" presId="urn:microsoft.com/office/officeart/2018/2/layout/IconVerticalSolidList"/>
    <dgm:cxn modelId="{152B9EEF-34CD-44B3-A7FE-B50663FFAAF6}" type="presOf" srcId="{A88E5505-4B1B-4AAE-8AD2-0B1D63AFD980}" destId="{95B1A8ED-2888-427A-BD6C-CE1082E70457}" srcOrd="0" destOrd="0" presId="urn:microsoft.com/office/officeart/2018/2/layout/IconVerticalSolidList"/>
    <dgm:cxn modelId="{9297C4EF-6B84-4897-A76A-7F78ABCBF258}" srcId="{A88E5505-4B1B-4AAE-8AD2-0B1D63AFD980}" destId="{30F0B823-31BF-4732-AE7E-5716DB17E1D8}" srcOrd="0" destOrd="0" parTransId="{58390D3C-C442-49E1-B1EA-D31F1B35EF73}" sibTransId="{0A42342B-84FE-4A03-8ED4-B3E90469E2D0}"/>
    <dgm:cxn modelId="{A3DA93F1-24A7-4371-99DE-6C5D0F6AD0EA}" srcId="{A88E5505-4B1B-4AAE-8AD2-0B1D63AFD980}" destId="{353C1EFA-E654-471A-82E6-380E75726920}" srcOrd="1" destOrd="0" parTransId="{559CD264-F763-41FA-AB0E-47EC9B9225E2}" sibTransId="{3FE67B70-83BD-419E-9B41-A0B746692921}"/>
    <dgm:cxn modelId="{E4B2C3FB-05C7-478B-85C3-59140C72FAD2}" type="presOf" srcId="{30F0B823-31BF-4732-AE7E-5716DB17E1D8}" destId="{09682853-41E6-4C38-8E25-EA7818017B6F}" srcOrd="0" destOrd="0" presId="urn:microsoft.com/office/officeart/2018/2/layout/IconVerticalSolidList"/>
    <dgm:cxn modelId="{3981F9AA-7B5C-4845-8D70-186C556091E6}" type="presParOf" srcId="{95B1A8ED-2888-427A-BD6C-CE1082E70457}" destId="{B5F1291F-7B71-4FE9-8CCE-99838F0B53E5}" srcOrd="0" destOrd="0" presId="urn:microsoft.com/office/officeart/2018/2/layout/IconVerticalSolidList"/>
    <dgm:cxn modelId="{3191D320-E321-4BBD-BBFA-8401E7AA5AD8}" type="presParOf" srcId="{B5F1291F-7B71-4FE9-8CCE-99838F0B53E5}" destId="{DA019083-BBCE-4F5A-AF67-E23332B699B5}" srcOrd="0" destOrd="0" presId="urn:microsoft.com/office/officeart/2018/2/layout/IconVerticalSolidList"/>
    <dgm:cxn modelId="{6A1503C3-22B4-4D61-920D-37E78E141C8C}" type="presParOf" srcId="{B5F1291F-7B71-4FE9-8CCE-99838F0B53E5}" destId="{9C32DD72-4D5D-4315-B09E-CBBF5BF52ACD}" srcOrd="1" destOrd="0" presId="urn:microsoft.com/office/officeart/2018/2/layout/IconVerticalSolidList"/>
    <dgm:cxn modelId="{0218F9DC-D288-4990-88E3-038AA49A3AFE}" type="presParOf" srcId="{B5F1291F-7B71-4FE9-8CCE-99838F0B53E5}" destId="{702FCC62-27AE-44EB-86C9-2F6911327B77}" srcOrd="2" destOrd="0" presId="urn:microsoft.com/office/officeart/2018/2/layout/IconVerticalSolidList"/>
    <dgm:cxn modelId="{D8E599CF-ABCC-4741-B7E0-802A9D5FB23A}" type="presParOf" srcId="{B5F1291F-7B71-4FE9-8CCE-99838F0B53E5}" destId="{09682853-41E6-4C38-8E25-EA7818017B6F}" srcOrd="3" destOrd="0" presId="urn:microsoft.com/office/officeart/2018/2/layout/IconVerticalSolidList"/>
    <dgm:cxn modelId="{AC08AA0F-9B54-4A60-A474-4F1E8C0ABF1B}" type="presParOf" srcId="{95B1A8ED-2888-427A-BD6C-CE1082E70457}" destId="{61B0B652-3884-4791-8084-DDB633C18D7F}" srcOrd="1" destOrd="0" presId="urn:microsoft.com/office/officeart/2018/2/layout/IconVerticalSolidList"/>
    <dgm:cxn modelId="{DD5541B7-2092-459B-BE8C-AFDE63413945}" type="presParOf" srcId="{95B1A8ED-2888-427A-BD6C-CE1082E70457}" destId="{51BA1C4C-D3A6-4534-A584-07D7AB01BEBF}" srcOrd="2" destOrd="0" presId="urn:microsoft.com/office/officeart/2018/2/layout/IconVerticalSolidList"/>
    <dgm:cxn modelId="{28F1482B-AFA6-4A20-974C-54CE3EAB6BB9}" type="presParOf" srcId="{51BA1C4C-D3A6-4534-A584-07D7AB01BEBF}" destId="{45B226C3-24E2-4873-B82B-FEDC12AC23BA}" srcOrd="0" destOrd="0" presId="urn:microsoft.com/office/officeart/2018/2/layout/IconVerticalSolidList"/>
    <dgm:cxn modelId="{CB2DECB2-5999-42A4-8F04-44F45301AEBB}" type="presParOf" srcId="{51BA1C4C-D3A6-4534-A584-07D7AB01BEBF}" destId="{116C865D-EB1A-425D-BF39-87661933A481}" srcOrd="1" destOrd="0" presId="urn:microsoft.com/office/officeart/2018/2/layout/IconVerticalSolidList"/>
    <dgm:cxn modelId="{B359BD63-B2B0-4513-BA51-CF31D4FC2ADC}" type="presParOf" srcId="{51BA1C4C-D3A6-4534-A584-07D7AB01BEBF}" destId="{50839940-4493-405C-B73D-87AF8D24B39B}" srcOrd="2" destOrd="0" presId="urn:microsoft.com/office/officeart/2018/2/layout/IconVerticalSolidList"/>
    <dgm:cxn modelId="{35A8E29C-324C-4B43-87A1-C9B12798EC3D}" type="presParOf" srcId="{51BA1C4C-D3A6-4534-A584-07D7AB01BEBF}" destId="{C6D94182-4F1B-4F1E-A5EB-F8A0CF3D83C1}" srcOrd="3" destOrd="0" presId="urn:microsoft.com/office/officeart/2018/2/layout/IconVerticalSolidList"/>
    <dgm:cxn modelId="{B2EEBE39-4E40-424C-B218-CDEBD8605B7F}" type="presParOf" srcId="{95B1A8ED-2888-427A-BD6C-CE1082E70457}" destId="{B73D1018-CAA2-46B8-B863-335A665FE417}" srcOrd="3" destOrd="0" presId="urn:microsoft.com/office/officeart/2018/2/layout/IconVerticalSolidList"/>
    <dgm:cxn modelId="{6BC09F44-BD74-47C2-994F-DC837D5642B5}" type="presParOf" srcId="{95B1A8ED-2888-427A-BD6C-CE1082E70457}" destId="{940EECAC-B11C-44E0-9625-1533458FC6A8}" srcOrd="4" destOrd="0" presId="urn:microsoft.com/office/officeart/2018/2/layout/IconVerticalSolidList"/>
    <dgm:cxn modelId="{49A75B0D-3437-4F59-94F1-C4111AD56DB6}" type="presParOf" srcId="{940EECAC-B11C-44E0-9625-1533458FC6A8}" destId="{5462B955-5244-49F5-96B8-4B4197A95BA2}" srcOrd="0" destOrd="0" presId="urn:microsoft.com/office/officeart/2018/2/layout/IconVerticalSolidList"/>
    <dgm:cxn modelId="{CE1929E1-8D31-49B8-A8CF-6BD4A034C4B4}" type="presParOf" srcId="{940EECAC-B11C-44E0-9625-1533458FC6A8}" destId="{4D52C643-1616-481F-A59E-50EB7C90F2D8}" srcOrd="1" destOrd="0" presId="urn:microsoft.com/office/officeart/2018/2/layout/IconVerticalSolidList"/>
    <dgm:cxn modelId="{1C0DCE9D-D16A-4297-A1B8-D80911BAFDE4}" type="presParOf" srcId="{940EECAC-B11C-44E0-9625-1533458FC6A8}" destId="{133BC4DA-A25E-451B-8A29-345A1EC7C7A8}" srcOrd="2" destOrd="0" presId="urn:microsoft.com/office/officeart/2018/2/layout/IconVerticalSolidList"/>
    <dgm:cxn modelId="{89EA4FD4-1377-4256-9EC6-9B1A9125C2D3}" type="presParOf" srcId="{940EECAC-B11C-44E0-9625-1533458FC6A8}" destId="{53603C90-3F2D-4679-831B-0998CA44427B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5AD366-9BC6-49A5-946F-B9868BD6C23A}">
      <dsp:nvSpPr>
        <dsp:cNvPr id="0" name=""/>
        <dsp:cNvSpPr/>
      </dsp:nvSpPr>
      <dsp:spPr>
        <a:xfrm>
          <a:off x="0" y="95470"/>
          <a:ext cx="6545199" cy="87516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kern="1200"/>
            <a:t>ORDERS DATA : INFORMATION ABOUT INDIVIDUAL TRANSACTIONS</a:t>
          </a:r>
          <a:endParaRPr lang="en-US" sz="2200" kern="1200"/>
        </a:p>
      </dsp:txBody>
      <dsp:txXfrm>
        <a:off x="42722" y="138192"/>
        <a:ext cx="6459755" cy="789716"/>
      </dsp:txXfrm>
    </dsp:sp>
    <dsp:sp modelId="{115D3541-4CFA-490F-949C-D8546DD7B0D6}">
      <dsp:nvSpPr>
        <dsp:cNvPr id="0" name=""/>
        <dsp:cNvSpPr/>
      </dsp:nvSpPr>
      <dsp:spPr>
        <a:xfrm>
          <a:off x="0" y="1033990"/>
          <a:ext cx="6545199" cy="875160"/>
        </a:xfrm>
        <a:prstGeom prst="roundRect">
          <a:avLst/>
        </a:prstGeom>
        <a:gradFill rotWithShape="0">
          <a:gsLst>
            <a:gs pos="0">
              <a:schemeClr val="accent2">
                <a:hueOff val="403396"/>
                <a:satOff val="-214"/>
                <a:lumOff val="1421"/>
                <a:alphaOff val="0"/>
                <a:tint val="98000"/>
                <a:lumMod val="100000"/>
              </a:schemeClr>
            </a:gs>
            <a:gs pos="100000">
              <a:schemeClr val="accent2">
                <a:hueOff val="403396"/>
                <a:satOff val="-214"/>
                <a:lumOff val="1421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kern="1200"/>
            <a:t>SALES DATA : REVENUE GENERATED FROM ORDERS</a:t>
          </a:r>
          <a:endParaRPr lang="en-US" sz="2200" kern="1200"/>
        </a:p>
      </dsp:txBody>
      <dsp:txXfrm>
        <a:off x="42722" y="1076712"/>
        <a:ext cx="6459755" cy="789716"/>
      </dsp:txXfrm>
    </dsp:sp>
    <dsp:sp modelId="{62BD792E-71A2-4EEF-AFFE-A39C44F5BFAA}">
      <dsp:nvSpPr>
        <dsp:cNvPr id="0" name=""/>
        <dsp:cNvSpPr/>
      </dsp:nvSpPr>
      <dsp:spPr>
        <a:xfrm>
          <a:off x="0" y="1972511"/>
          <a:ext cx="6545199" cy="875160"/>
        </a:xfrm>
        <a:prstGeom prst="roundRect">
          <a:avLst/>
        </a:prstGeom>
        <a:gradFill rotWithShape="0">
          <a:gsLst>
            <a:gs pos="0">
              <a:schemeClr val="accent2">
                <a:hueOff val="806792"/>
                <a:satOff val="-428"/>
                <a:lumOff val="2842"/>
                <a:alphaOff val="0"/>
                <a:tint val="98000"/>
                <a:lumMod val="100000"/>
              </a:schemeClr>
            </a:gs>
            <a:gs pos="100000">
              <a:schemeClr val="accent2">
                <a:hueOff val="806792"/>
                <a:satOff val="-428"/>
                <a:lumOff val="2842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kern="1200"/>
            <a:t>PROFIT DATA : NET PROFITAFTER DISCOUNTS AND COSTS</a:t>
          </a:r>
          <a:endParaRPr lang="en-US" sz="2200" kern="1200"/>
        </a:p>
      </dsp:txBody>
      <dsp:txXfrm>
        <a:off x="42722" y="2015233"/>
        <a:ext cx="6459755" cy="789716"/>
      </dsp:txXfrm>
    </dsp:sp>
    <dsp:sp modelId="{D238901A-CE21-4AD4-BB1C-96ACDCFCFBC3}">
      <dsp:nvSpPr>
        <dsp:cNvPr id="0" name=""/>
        <dsp:cNvSpPr/>
      </dsp:nvSpPr>
      <dsp:spPr>
        <a:xfrm>
          <a:off x="0" y="2911031"/>
          <a:ext cx="6545199" cy="875160"/>
        </a:xfrm>
        <a:prstGeom prst="roundRect">
          <a:avLst/>
        </a:prstGeom>
        <a:gradFill rotWithShape="0">
          <a:gsLst>
            <a:gs pos="0">
              <a:schemeClr val="accent2">
                <a:hueOff val="1210188"/>
                <a:satOff val="-642"/>
                <a:lumOff val="4264"/>
                <a:alphaOff val="0"/>
                <a:tint val="98000"/>
                <a:lumMod val="100000"/>
              </a:schemeClr>
            </a:gs>
            <a:gs pos="100000">
              <a:schemeClr val="accent2">
                <a:hueOff val="1210188"/>
                <a:satOff val="-642"/>
                <a:lumOff val="4264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kern="1200"/>
            <a:t>CUSTOMER DATA : SEGMENTATION BY CUSTOMER TYPE AND REGION</a:t>
          </a:r>
          <a:endParaRPr lang="en-US" sz="2200" kern="1200"/>
        </a:p>
      </dsp:txBody>
      <dsp:txXfrm>
        <a:off x="42722" y="2953753"/>
        <a:ext cx="6459755" cy="789716"/>
      </dsp:txXfrm>
    </dsp:sp>
    <dsp:sp modelId="{46A8CE22-BE25-42CD-91BD-FC25953EB890}">
      <dsp:nvSpPr>
        <dsp:cNvPr id="0" name=""/>
        <dsp:cNvSpPr/>
      </dsp:nvSpPr>
      <dsp:spPr>
        <a:xfrm>
          <a:off x="0" y="3849551"/>
          <a:ext cx="6545199" cy="875160"/>
        </a:xfrm>
        <a:prstGeom prst="roundRect">
          <a:avLst/>
        </a:prstGeom>
        <a:gradFill rotWithShape="0">
          <a:gsLst>
            <a:gs pos="0">
              <a:schemeClr val="accent2">
                <a:hueOff val="1613584"/>
                <a:satOff val="-856"/>
                <a:lumOff val="5685"/>
                <a:alphaOff val="0"/>
                <a:tint val="98000"/>
                <a:lumMod val="100000"/>
              </a:schemeClr>
            </a:gs>
            <a:gs pos="100000">
              <a:schemeClr val="accent2">
                <a:hueOff val="1613584"/>
                <a:satOff val="-856"/>
                <a:lumOff val="5685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kern="1200"/>
            <a:t>GROGRAPHIC DATA : SALES AND PROFIT ACROSS REGIONS AND STATES</a:t>
          </a:r>
          <a:endParaRPr lang="en-US" sz="2200" kern="1200"/>
        </a:p>
      </dsp:txBody>
      <dsp:txXfrm>
        <a:off x="42722" y="3892273"/>
        <a:ext cx="6459755" cy="78971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28EA80-1B09-4113-9DD5-3BBFC7FCEE1C}">
      <dsp:nvSpPr>
        <dsp:cNvPr id="0" name=""/>
        <dsp:cNvSpPr/>
      </dsp:nvSpPr>
      <dsp:spPr>
        <a:xfrm>
          <a:off x="1309039" y="2224"/>
          <a:ext cx="5236159" cy="1152089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596" tIns="292631" rIns="101596" bIns="292631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IDENTIFY SALES TRENDS OVER TIME</a:t>
          </a:r>
        </a:p>
      </dsp:txBody>
      <dsp:txXfrm>
        <a:off x="1309039" y="2224"/>
        <a:ext cx="5236159" cy="1152089"/>
      </dsp:txXfrm>
    </dsp:sp>
    <dsp:sp modelId="{B19DA6C6-D8FB-4A50-BAF1-80C70F475A75}">
      <dsp:nvSpPr>
        <dsp:cNvPr id="0" name=""/>
        <dsp:cNvSpPr/>
      </dsp:nvSpPr>
      <dsp:spPr>
        <a:xfrm>
          <a:off x="0" y="2224"/>
          <a:ext cx="1309039" cy="1152089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 w="952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270" tIns="113801" rIns="69270" bIns="113801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IDENTIFY</a:t>
          </a:r>
        </a:p>
      </dsp:txBody>
      <dsp:txXfrm>
        <a:off x="0" y="2224"/>
        <a:ext cx="1309039" cy="1152089"/>
      </dsp:txXfrm>
    </dsp:sp>
    <dsp:sp modelId="{A6C72FE8-8987-443E-B054-55F518C69AAC}">
      <dsp:nvSpPr>
        <dsp:cNvPr id="0" name=""/>
        <dsp:cNvSpPr/>
      </dsp:nvSpPr>
      <dsp:spPr>
        <a:xfrm>
          <a:off x="1309039" y="1223438"/>
          <a:ext cx="5236159" cy="1152089"/>
        </a:xfrm>
        <a:prstGeom prst="rect">
          <a:avLst/>
        </a:prstGeom>
        <a:solidFill>
          <a:schemeClr val="accent5">
            <a:tint val="40000"/>
            <a:alpha val="90000"/>
            <a:hueOff val="-6685130"/>
            <a:satOff val="9010"/>
            <a:lumOff val="567"/>
            <a:alphaOff val="0"/>
          </a:schemeClr>
        </a:solidFill>
        <a:ln w="9525" cap="rnd" cmpd="sng" algn="ctr">
          <a:solidFill>
            <a:schemeClr val="accent5">
              <a:tint val="40000"/>
              <a:alpha val="90000"/>
              <a:hueOff val="-6685130"/>
              <a:satOff val="9010"/>
              <a:lumOff val="567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596" tIns="292631" rIns="101596" bIns="292631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EVALUATE PROFITABILITY ACROSS CATEGORIES AND REGIONS</a:t>
          </a:r>
        </a:p>
      </dsp:txBody>
      <dsp:txXfrm>
        <a:off x="1309039" y="1223438"/>
        <a:ext cx="5236159" cy="1152089"/>
      </dsp:txXfrm>
    </dsp:sp>
    <dsp:sp modelId="{4B8DD4F2-752E-4FBA-AFB3-99DC97951F9D}">
      <dsp:nvSpPr>
        <dsp:cNvPr id="0" name=""/>
        <dsp:cNvSpPr/>
      </dsp:nvSpPr>
      <dsp:spPr>
        <a:xfrm>
          <a:off x="0" y="1223438"/>
          <a:ext cx="1309039" cy="1152089"/>
        </a:xfrm>
        <a:prstGeom prst="rect">
          <a:avLst/>
        </a:prstGeom>
        <a:gradFill rotWithShape="0">
          <a:gsLst>
            <a:gs pos="0">
              <a:schemeClr val="accent5">
                <a:hueOff val="-6454645"/>
                <a:satOff val="7035"/>
                <a:lumOff val="1699"/>
                <a:alphaOff val="0"/>
                <a:tint val="98000"/>
                <a:lumMod val="100000"/>
              </a:schemeClr>
            </a:gs>
            <a:gs pos="100000">
              <a:schemeClr val="accent5">
                <a:hueOff val="-6454645"/>
                <a:satOff val="7035"/>
                <a:lumOff val="1699"/>
                <a:alphaOff val="0"/>
                <a:shade val="88000"/>
                <a:lumMod val="88000"/>
              </a:schemeClr>
            </a:gs>
          </a:gsLst>
          <a:lin ang="5400000" scaled="1"/>
        </a:gradFill>
        <a:ln w="9525" cap="rnd" cmpd="sng" algn="ctr">
          <a:solidFill>
            <a:schemeClr val="accent5">
              <a:hueOff val="-6454645"/>
              <a:satOff val="7035"/>
              <a:lumOff val="1699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270" tIns="113801" rIns="69270" bIns="113801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EVALUATE</a:t>
          </a:r>
        </a:p>
      </dsp:txBody>
      <dsp:txXfrm>
        <a:off x="0" y="1223438"/>
        <a:ext cx="1309039" cy="1152089"/>
      </dsp:txXfrm>
    </dsp:sp>
    <dsp:sp modelId="{9BC67CBB-F102-41AD-8E80-CC788CBCD4C5}">
      <dsp:nvSpPr>
        <dsp:cNvPr id="0" name=""/>
        <dsp:cNvSpPr/>
      </dsp:nvSpPr>
      <dsp:spPr>
        <a:xfrm>
          <a:off x="1309039" y="2444653"/>
          <a:ext cx="5236159" cy="1152089"/>
        </a:xfrm>
        <a:prstGeom prst="rect">
          <a:avLst/>
        </a:prstGeom>
        <a:solidFill>
          <a:schemeClr val="accent5">
            <a:tint val="40000"/>
            <a:alpha val="90000"/>
            <a:hueOff val="-13370261"/>
            <a:satOff val="18020"/>
            <a:lumOff val="1134"/>
            <a:alphaOff val="0"/>
          </a:schemeClr>
        </a:solidFill>
        <a:ln w="9525" cap="rnd" cmpd="sng" algn="ctr">
          <a:solidFill>
            <a:schemeClr val="accent5">
              <a:tint val="40000"/>
              <a:alpha val="90000"/>
              <a:hueOff val="-13370261"/>
              <a:satOff val="18020"/>
              <a:lumOff val="1134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596" tIns="292631" rIns="101596" bIns="292631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UNDERSTAND CUSTOMER SEGMENTS AND BUYING PATTERN</a:t>
          </a:r>
        </a:p>
      </dsp:txBody>
      <dsp:txXfrm>
        <a:off x="1309039" y="2444653"/>
        <a:ext cx="5236159" cy="1152089"/>
      </dsp:txXfrm>
    </dsp:sp>
    <dsp:sp modelId="{3F21171B-AF9A-4F9B-8D0E-22EE5A92DF31}">
      <dsp:nvSpPr>
        <dsp:cNvPr id="0" name=""/>
        <dsp:cNvSpPr/>
      </dsp:nvSpPr>
      <dsp:spPr>
        <a:xfrm>
          <a:off x="0" y="2444653"/>
          <a:ext cx="1309039" cy="1152089"/>
        </a:xfrm>
        <a:prstGeom prst="rect">
          <a:avLst/>
        </a:prstGeom>
        <a:gradFill rotWithShape="0">
          <a:gsLst>
            <a:gs pos="0">
              <a:schemeClr val="accent5">
                <a:hueOff val="-12909291"/>
                <a:satOff val="14069"/>
                <a:lumOff val="3399"/>
                <a:alphaOff val="0"/>
                <a:tint val="98000"/>
                <a:lumMod val="100000"/>
              </a:schemeClr>
            </a:gs>
            <a:gs pos="100000">
              <a:schemeClr val="accent5">
                <a:hueOff val="-12909291"/>
                <a:satOff val="14069"/>
                <a:lumOff val="3399"/>
                <a:alphaOff val="0"/>
                <a:shade val="88000"/>
                <a:lumMod val="88000"/>
              </a:schemeClr>
            </a:gs>
          </a:gsLst>
          <a:lin ang="5400000" scaled="1"/>
        </a:gradFill>
        <a:ln w="9525" cap="rnd" cmpd="sng" algn="ctr">
          <a:solidFill>
            <a:schemeClr val="accent5">
              <a:hueOff val="-12909291"/>
              <a:satOff val="14069"/>
              <a:lumOff val="3399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270" tIns="113801" rIns="69270" bIns="113801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UNDERSTAND</a:t>
          </a:r>
        </a:p>
      </dsp:txBody>
      <dsp:txXfrm>
        <a:off x="0" y="2444653"/>
        <a:ext cx="1309039" cy="1152089"/>
      </dsp:txXfrm>
    </dsp:sp>
    <dsp:sp modelId="{E3C0BECC-E995-4741-B52B-7FD6DED6CB0D}">
      <dsp:nvSpPr>
        <dsp:cNvPr id="0" name=""/>
        <dsp:cNvSpPr/>
      </dsp:nvSpPr>
      <dsp:spPr>
        <a:xfrm>
          <a:off x="1309039" y="3665868"/>
          <a:ext cx="5236159" cy="1152089"/>
        </a:xfrm>
        <a:prstGeom prst="rect">
          <a:avLst/>
        </a:prstGeom>
        <a:solidFill>
          <a:schemeClr val="accent5">
            <a:tint val="40000"/>
            <a:alpha val="90000"/>
            <a:hueOff val="-20055390"/>
            <a:satOff val="27030"/>
            <a:lumOff val="1701"/>
            <a:alphaOff val="0"/>
          </a:schemeClr>
        </a:solidFill>
        <a:ln w="9525" cap="rnd" cmpd="sng" algn="ctr">
          <a:solidFill>
            <a:schemeClr val="accent5">
              <a:tint val="40000"/>
              <a:alpha val="90000"/>
              <a:hueOff val="-20055390"/>
              <a:satOff val="27030"/>
              <a:lumOff val="1701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596" tIns="292631" rIns="101596" bIns="292631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DISCOVER OPPORTUNITIES FOR BUSINESS GROWTH</a:t>
          </a:r>
        </a:p>
      </dsp:txBody>
      <dsp:txXfrm>
        <a:off x="1309039" y="3665868"/>
        <a:ext cx="5236159" cy="1152089"/>
      </dsp:txXfrm>
    </dsp:sp>
    <dsp:sp modelId="{BE89DC6F-69B1-4B41-BC8E-CB754C3406C2}">
      <dsp:nvSpPr>
        <dsp:cNvPr id="0" name=""/>
        <dsp:cNvSpPr/>
      </dsp:nvSpPr>
      <dsp:spPr>
        <a:xfrm>
          <a:off x="0" y="3665868"/>
          <a:ext cx="1309039" cy="1152089"/>
        </a:xfrm>
        <a:prstGeom prst="rect">
          <a:avLst/>
        </a:prstGeom>
        <a:gradFill rotWithShape="0">
          <a:gsLst>
            <a:gs pos="0">
              <a:schemeClr val="accent5">
                <a:hueOff val="-19363936"/>
                <a:satOff val="21104"/>
                <a:lumOff val="5098"/>
                <a:alphaOff val="0"/>
                <a:tint val="98000"/>
                <a:lumMod val="100000"/>
              </a:schemeClr>
            </a:gs>
            <a:gs pos="100000">
              <a:schemeClr val="accent5">
                <a:hueOff val="-19363936"/>
                <a:satOff val="21104"/>
                <a:lumOff val="5098"/>
                <a:alphaOff val="0"/>
                <a:shade val="88000"/>
                <a:lumMod val="88000"/>
              </a:schemeClr>
            </a:gs>
          </a:gsLst>
          <a:lin ang="5400000" scaled="1"/>
        </a:gradFill>
        <a:ln w="9525" cap="rnd" cmpd="sng" algn="ctr">
          <a:solidFill>
            <a:schemeClr val="accent5">
              <a:hueOff val="-19363936"/>
              <a:satOff val="21104"/>
              <a:lumOff val="5098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270" tIns="113801" rIns="69270" bIns="113801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DISCOVER</a:t>
          </a:r>
        </a:p>
      </dsp:txBody>
      <dsp:txXfrm>
        <a:off x="0" y="3665868"/>
        <a:ext cx="1309039" cy="115208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019083-BBCE-4F5A-AF67-E23332B699B5}">
      <dsp:nvSpPr>
        <dsp:cNvPr id="0" name=""/>
        <dsp:cNvSpPr/>
      </dsp:nvSpPr>
      <dsp:spPr>
        <a:xfrm>
          <a:off x="0" y="631"/>
          <a:ext cx="5741533" cy="147706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-227350" prstMaterial="matte"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C32DD72-4D5D-4315-B09E-CBBF5BF52ACD}">
      <dsp:nvSpPr>
        <dsp:cNvPr id="0" name=""/>
        <dsp:cNvSpPr/>
      </dsp:nvSpPr>
      <dsp:spPr>
        <a:xfrm>
          <a:off x="446811" y="332970"/>
          <a:ext cx="812384" cy="81238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9682853-41E6-4C38-8E25-EA7818017B6F}">
      <dsp:nvSpPr>
        <dsp:cNvPr id="0" name=""/>
        <dsp:cNvSpPr/>
      </dsp:nvSpPr>
      <dsp:spPr>
        <a:xfrm>
          <a:off x="1706007" y="631"/>
          <a:ext cx="4035526" cy="14770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323" tIns="156323" rIns="156323" bIns="156323" numCol="1" spcCol="1270" anchor="ctr" anchorCtr="0">
          <a:noAutofit/>
          <a:sp3d extrusionH="28000" prstMaterial="matte"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/>
            <a:t>TOTAL SALES, TOTAL PROFIT , NO. OF ORDERS , QUANTITY , </a:t>
          </a:r>
          <a:endParaRPr lang="en-US" sz="2500" kern="1200"/>
        </a:p>
      </dsp:txBody>
      <dsp:txXfrm>
        <a:off x="1706007" y="631"/>
        <a:ext cx="4035526" cy="1477063"/>
      </dsp:txXfrm>
    </dsp:sp>
    <dsp:sp modelId="{45B226C3-24E2-4873-B82B-FEDC12AC23BA}">
      <dsp:nvSpPr>
        <dsp:cNvPr id="0" name=""/>
        <dsp:cNvSpPr/>
      </dsp:nvSpPr>
      <dsp:spPr>
        <a:xfrm>
          <a:off x="0" y="1846959"/>
          <a:ext cx="5741533" cy="147706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-227350" prstMaterial="matte"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16C865D-EB1A-425D-BF39-87661933A481}">
      <dsp:nvSpPr>
        <dsp:cNvPr id="0" name=""/>
        <dsp:cNvSpPr/>
      </dsp:nvSpPr>
      <dsp:spPr>
        <a:xfrm>
          <a:off x="446811" y="2179299"/>
          <a:ext cx="812384" cy="81238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6D94182-4F1B-4F1E-A5EB-F8A0CF3D83C1}">
      <dsp:nvSpPr>
        <dsp:cNvPr id="0" name=""/>
        <dsp:cNvSpPr/>
      </dsp:nvSpPr>
      <dsp:spPr>
        <a:xfrm>
          <a:off x="1706007" y="1846959"/>
          <a:ext cx="4035526" cy="14770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323" tIns="156323" rIns="156323" bIns="156323" numCol="1" spcCol="1270" anchor="ctr" anchorCtr="0">
          <a:noAutofit/>
          <a:sp3d extrusionH="28000" prstMaterial="matte"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 dirty="0"/>
            <a:t>DISCOUNTS , AVARAGE ORDER VALUE , CATEGORY-WISE SALE/PROFIT</a:t>
          </a:r>
          <a:endParaRPr lang="en-US" sz="2500" kern="1200" dirty="0"/>
        </a:p>
      </dsp:txBody>
      <dsp:txXfrm>
        <a:off x="1706007" y="1846959"/>
        <a:ext cx="4035526" cy="1477063"/>
      </dsp:txXfrm>
    </dsp:sp>
    <dsp:sp modelId="{5462B955-5244-49F5-96B8-4B4197A95BA2}">
      <dsp:nvSpPr>
        <dsp:cNvPr id="0" name=""/>
        <dsp:cNvSpPr/>
      </dsp:nvSpPr>
      <dsp:spPr>
        <a:xfrm>
          <a:off x="0" y="3693288"/>
          <a:ext cx="5741533" cy="147706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-227350" prstMaterial="matte"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D52C643-1616-481F-A59E-50EB7C90F2D8}">
      <dsp:nvSpPr>
        <dsp:cNvPr id="0" name=""/>
        <dsp:cNvSpPr/>
      </dsp:nvSpPr>
      <dsp:spPr>
        <a:xfrm>
          <a:off x="446811" y="4025627"/>
          <a:ext cx="812384" cy="81238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3603C90-3F2D-4679-831B-0998CA44427B}">
      <dsp:nvSpPr>
        <dsp:cNvPr id="0" name=""/>
        <dsp:cNvSpPr/>
      </dsp:nvSpPr>
      <dsp:spPr>
        <a:xfrm>
          <a:off x="1706007" y="3693288"/>
          <a:ext cx="4035526" cy="14770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323" tIns="156323" rIns="156323" bIns="156323" numCol="1" spcCol="1270" anchor="ctr" anchorCtr="0">
          <a:noAutofit/>
          <a:sp3d extrusionH="28000" prstMaterial="matte"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 dirty="0"/>
            <a:t> TIME-BASED MATRICS ETC</a:t>
          </a:r>
          <a:endParaRPr lang="en-US" sz="2500" kern="1200" dirty="0"/>
        </a:p>
      </dsp:txBody>
      <dsp:txXfrm>
        <a:off x="1706007" y="3693288"/>
        <a:ext cx="4035526" cy="147706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VerticalSolidActionList">
  <dgm:title val="Vertical Solid Action List"/>
  <dgm:desc val="Use to show non-sequential or grouped lists of information. Works well with large amounts of text. All text has the same level of emphasis, and direction is not implied."/>
  <dgm:catLst>
    <dgm:cat type="list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  <dgm:pt modelId="5">
          <dgm:prSet phldr="1"/>
        </dgm:pt>
        <dgm:pt modelId="5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7" srcId="0" destId="4" srcOrd="3" destOrd="0"/>
        <dgm:cxn modelId="8" srcId="0" destId="5" srcOrd="4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  <dgm:cxn modelId="53" srcId="5" destId="5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6"/>
      <dgm:constr type="primFontSz" for="des" forName="parentText" op="equ" val="28"/>
      <dgm:constr type="primFontSz" for="des" forName="descendantText" refType="primFontSz" refFor="des" refForName="parentText" op="lte" fact="0.82"/>
      <dgm:constr type="primFontSz" for="des" forName="parentText" refType="primFontSz" refFor="des" refForName="descendantText" op="lte" fact="1.25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2"/>
          <dgm:constr type="w" for="ch" forName="descendantText" refType="w" fact="0.8"/>
          <dgm:constr type="h" for="ch" forName="parentText" refType="h"/>
          <dgm:constr type="h" for="ch" forName="descendantText" refType="h" refFor="ch" refForName="parentText"/>
        </dgm:constrLst>
        <dgm:ruleLst/>
        <dgm:layoutNode name="parentText" styleLbl="alignNode1">
          <dgm:varLst>
            <dgm:chMax val="1"/>
            <dgm:bulletEnabled/>
          </dgm:varLst>
          <dgm:alg type="tx"/>
          <dgm:shape xmlns:r="http://schemas.openxmlformats.org/officeDocument/2006/relationships" type="rect" r:blip="" zOrderOff="3">
            <dgm:adjLst/>
          </dgm:shape>
          <dgm:presOf axis="self" ptType="node"/>
          <dgm:constrLst>
            <dgm:constr type="tMarg" refType="h" fact="0.28"/>
            <dgm:constr type="bMarg" refType="h" fact="0.28"/>
            <dgm:constr type="lMarg" refType="w" fact="0.15"/>
            <dgm:constr type="rMarg" refType="w" fact="0.15"/>
          </dgm:constrLst>
          <dgm:ruleLst>
            <dgm:rule type="primFontSz" val="15" fact="NaN" max="NaN"/>
          </dgm:ruleLst>
        </dgm:layoutNode>
        <dgm:layoutNode name="descendantText" styleLbl="alignAccFollowNode1">
          <dgm:varLst>
            <dgm:bulletEnabled/>
          </dgm:varLst>
          <dgm:alg type="tx">
            <dgm:param type="stBulletLvl" val="0"/>
            <dgm:param type="parTxLTRAlign" val="l"/>
            <dgm:param type="shpTxLTRAlignCh" val="l"/>
            <dgm:param type="parTxRTLAlign" val="r"/>
            <dgm:param type="shpTxRTLAlignCh" val="r"/>
          </dgm:alg>
          <dgm:choose name="Name10">
            <dgm:if name="Name11" func="var" arg="dir" op="equ" val="norm">
              <dgm:shape xmlns:r="http://schemas.openxmlformats.org/officeDocument/2006/relationships" type="rect" r:blip="">
                <dgm:adjLst/>
              </dgm:shape>
            </dgm:if>
            <dgm:else name="Name12">
              <dgm:shape xmlns:r="http://schemas.openxmlformats.org/officeDocument/2006/relationships" type="rect" r:blip="">
                <dgm:adjLst/>
              </dgm:shape>
            </dgm:else>
          </dgm:choose>
          <dgm:presOf axis="des" ptType="node"/>
          <dgm:constrLst>
            <dgm:constr type="primFontSz" val="24"/>
            <dgm:constr type="lMarg" refType="w" fact="0.055"/>
            <dgm:constr type="rMarg" refType="w" fact="0.055"/>
            <dgm:constr type="tMarg" refType="h" fact="0.72"/>
            <dgm:constr type="bMarg" refType="h" fact="0.72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9">
  <dgm:title val=""/>
  <dgm:desc val=""/>
  <dgm:catLst>
    <dgm:cat type="3D" pri="11900"/>
  </dgm:catLst>
  <dgm:scene3d>
    <a:camera prst="perspectiveRelaxed">
      <a:rot lat="19149996" lon="20104178" rev="1577324"/>
    </a:camera>
    <a:lightRig rig="soft" dir="t"/>
    <a:backdrop>
      <a:anchor x="0" y="0" z="-210000"/>
      <a:norm dx="0" dy="0" dz="914400"/>
      <a:up dx="0" dy="914400" dz="0"/>
    </a:backdrop>
  </dgm:scene3d>
  <dgm:styleLbl name="node0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>
      <a:sp3d extrusionH="28000" prstMaterial="matte"/>
    </dgm:txPr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56C35B-E9F9-4BDB-83D2-16BA2E610737}" type="datetimeFigureOut">
              <a:rPr lang="en-IN" smtClean="0"/>
              <a:t>26-12-2025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ECF159-3DED-4B2F-B570-3A69C0944D5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592450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ECF159-3DED-4B2F-B570-3A69C0944D5C}" type="slidenum">
              <a:rPr lang="en-IN" smtClean="0"/>
              <a:t>11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829545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6CCAB709-439D-4E7A-A3D2-5E7C4ED634F6}" type="datetimeFigureOut">
              <a:rPr lang="en-IN" smtClean="0"/>
              <a:t>26-12-2025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9708AB06-D0FC-4580-A16B-FAEA551E86D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039969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AB709-439D-4E7A-A3D2-5E7C4ED634F6}" type="datetimeFigureOut">
              <a:rPr lang="en-IN" smtClean="0"/>
              <a:t>26-12-2025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8AB06-D0FC-4580-A16B-FAEA551E86D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081903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AB709-439D-4E7A-A3D2-5E7C4ED634F6}" type="datetimeFigureOut">
              <a:rPr lang="en-IN" smtClean="0"/>
              <a:t>26-12-2025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8AB06-D0FC-4580-A16B-FAEA551E86D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080413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AB709-439D-4E7A-A3D2-5E7C4ED634F6}" type="datetimeFigureOut">
              <a:rPr lang="en-IN" smtClean="0"/>
              <a:t>26-12-2025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8AB06-D0FC-4580-A16B-FAEA551E86D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625640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AB709-439D-4E7A-A3D2-5E7C4ED634F6}" type="datetimeFigureOut">
              <a:rPr lang="en-IN" smtClean="0"/>
              <a:t>26-12-2025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8AB06-D0FC-4580-A16B-FAEA551E86D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5438773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AB709-439D-4E7A-A3D2-5E7C4ED634F6}" type="datetimeFigureOut">
              <a:rPr lang="en-IN" smtClean="0"/>
              <a:t>26-12-2025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8AB06-D0FC-4580-A16B-FAEA551E86D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590605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AB709-439D-4E7A-A3D2-5E7C4ED634F6}" type="datetimeFigureOut">
              <a:rPr lang="en-IN" smtClean="0"/>
              <a:t>26-12-2025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8AB06-D0FC-4580-A16B-FAEA551E86D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578178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AB709-439D-4E7A-A3D2-5E7C4ED634F6}" type="datetimeFigureOut">
              <a:rPr lang="en-IN" smtClean="0"/>
              <a:t>26-12-2025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8AB06-D0FC-4580-A16B-FAEA551E86D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266407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AB709-439D-4E7A-A3D2-5E7C4ED634F6}" type="datetimeFigureOut">
              <a:rPr lang="en-IN" smtClean="0"/>
              <a:t>26-12-2025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8AB06-D0FC-4580-A16B-FAEA551E86D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617458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AB709-439D-4E7A-A3D2-5E7C4ED634F6}" type="datetimeFigureOut">
              <a:rPr lang="en-IN" smtClean="0"/>
              <a:t>26-12-2025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8AB06-D0FC-4580-A16B-FAEA551E86D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717831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AB709-439D-4E7A-A3D2-5E7C4ED634F6}" type="datetimeFigureOut">
              <a:rPr lang="en-IN" smtClean="0"/>
              <a:t>26-12-2025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8AB06-D0FC-4580-A16B-FAEA551E86D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779996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AB709-439D-4E7A-A3D2-5E7C4ED634F6}" type="datetimeFigureOut">
              <a:rPr lang="en-IN" smtClean="0"/>
              <a:t>26-12-2025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8AB06-D0FC-4580-A16B-FAEA551E86D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48341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AB709-439D-4E7A-A3D2-5E7C4ED634F6}" type="datetimeFigureOut">
              <a:rPr lang="en-IN" smtClean="0"/>
              <a:t>26-12-2025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8AB06-D0FC-4580-A16B-FAEA551E86D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829330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AB709-439D-4E7A-A3D2-5E7C4ED634F6}" type="datetimeFigureOut">
              <a:rPr lang="en-IN" smtClean="0"/>
              <a:t>26-12-2025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8AB06-D0FC-4580-A16B-FAEA551E86D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29932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AB709-439D-4E7A-A3D2-5E7C4ED634F6}" type="datetimeFigureOut">
              <a:rPr lang="en-IN" smtClean="0"/>
              <a:t>26-12-2025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8AB06-D0FC-4580-A16B-FAEA551E86D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256409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AB709-439D-4E7A-A3D2-5E7C4ED634F6}" type="datetimeFigureOut">
              <a:rPr lang="en-IN" smtClean="0"/>
              <a:t>26-12-2025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8AB06-D0FC-4580-A16B-FAEA551E86D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717181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AB709-439D-4E7A-A3D2-5E7C4ED634F6}" type="datetimeFigureOut">
              <a:rPr lang="en-IN" smtClean="0"/>
              <a:t>26-12-2025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8AB06-D0FC-4580-A16B-FAEA551E86D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463501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6CCAB709-439D-4E7A-A3D2-5E7C4ED634F6}" type="datetimeFigureOut">
              <a:rPr lang="en-IN" smtClean="0"/>
              <a:t>26-12-2025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9708AB06-D0FC-4580-A16B-FAEA551E86D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1045620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580" r:id="rId1"/>
    <p:sldLayoutId id="2147484581" r:id="rId2"/>
    <p:sldLayoutId id="2147484582" r:id="rId3"/>
    <p:sldLayoutId id="2147484583" r:id="rId4"/>
    <p:sldLayoutId id="2147484584" r:id="rId5"/>
    <p:sldLayoutId id="2147484585" r:id="rId6"/>
    <p:sldLayoutId id="2147484586" r:id="rId7"/>
    <p:sldLayoutId id="2147484587" r:id="rId8"/>
    <p:sldLayoutId id="2147484588" r:id="rId9"/>
    <p:sldLayoutId id="2147484589" r:id="rId10"/>
    <p:sldLayoutId id="2147484590" r:id="rId11"/>
    <p:sldLayoutId id="2147484591" r:id="rId12"/>
    <p:sldLayoutId id="2147484592" r:id="rId13"/>
    <p:sldLayoutId id="2147484593" r:id="rId14"/>
    <p:sldLayoutId id="2147484594" r:id="rId15"/>
    <p:sldLayoutId id="2147484595" r:id="rId16"/>
    <p:sldLayoutId id="2147484596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pxhere.com/en/photo/489718" TargetMode="External"/><Relationship Id="rId5" Type="http://schemas.openxmlformats.org/officeDocument/2006/relationships/image" Target="../media/image7.jpg"/><Relationship Id="rId4" Type="http://schemas.openxmlformats.org/officeDocument/2006/relationships/image" Target="../media/image6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16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3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microsoft.com/office/2007/relationships/hdphoto" Target="../media/hdphoto3.wdp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.png"/><Relationship Id="rId5" Type="http://schemas.microsoft.com/office/2007/relationships/hdphoto" Target="../media/hdphoto4.wdp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Relationship Id="rId4" Type="http://schemas.microsoft.com/office/2007/relationships/hdphoto" Target="../media/hdphoto5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microsoft.com/office/2007/relationships/hdphoto" Target="../media/hdphoto6.wdp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10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.jpeg"/><Relationship Id="rId7" Type="http://schemas.openxmlformats.org/officeDocument/2006/relationships/diagramColors" Target="../diagrams/colors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.jpeg"/><Relationship Id="rId7" Type="http://schemas.openxmlformats.org/officeDocument/2006/relationships/diagramColors" Target="../diagrams/colors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5" Type="http://schemas.microsoft.com/office/2007/relationships/hdphoto" Target="../media/hdphoto1.wdp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42000"/>
                <a:hueMod val="42000"/>
                <a:satMod val="124000"/>
                <a:lumMod val="62000"/>
              </a:schemeClr>
              <a:schemeClr val="bg2">
                <a:tint val="96000"/>
                <a:satMod val="13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F1049D-FC91-7994-16B8-449830B419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10623" y="1447800"/>
            <a:ext cx="3333676" cy="3096987"/>
          </a:xfrm>
        </p:spPr>
        <p:txBody>
          <a:bodyPr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IN" sz="4200" dirty="0">
                <a:solidFill>
                  <a:schemeClr val="tx2"/>
                </a:solidFill>
                <a:latin typeface="Bernard MT Condensed" panose="02050806060905020404" pitchFamily="18" charset="0"/>
              </a:rPr>
              <a:t>Sample </a:t>
            </a:r>
            <a:r>
              <a:rPr lang="en-IN" sz="4200" dirty="0" err="1">
                <a:solidFill>
                  <a:schemeClr val="tx2"/>
                </a:solidFill>
                <a:latin typeface="Bernard MT Condensed" panose="02050806060905020404" pitchFamily="18" charset="0"/>
              </a:rPr>
              <a:t>SuperStore</a:t>
            </a:r>
            <a:r>
              <a:rPr lang="en-IN" sz="4200" dirty="0">
                <a:solidFill>
                  <a:schemeClr val="tx2"/>
                </a:solidFill>
                <a:latin typeface="Bernard MT Condensed" panose="02050806060905020404" pitchFamily="18" charset="0"/>
              </a:rPr>
              <a:t> data overview and insights and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D943F8-065C-E47F-ADE7-76F104B614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10623" y="4740729"/>
            <a:ext cx="3333676" cy="1469570"/>
          </a:xfrm>
        </p:spPr>
        <p:txBody>
          <a:bodyPr>
            <a:normAutofit/>
          </a:bodyPr>
          <a:lstStyle/>
          <a:p>
            <a:r>
              <a:rPr lang="en-IN" sz="1800" dirty="0">
                <a:highlight>
                  <a:srgbClr val="000000"/>
                </a:highlight>
              </a:rPr>
              <a:t>data-driven insights for business growth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FD6E02BA-6E41-803F-D784-4A8B1F09B0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3854" y="1910087"/>
            <a:ext cx="3037360" cy="3037360"/>
          </a:xfrm>
          <a:prstGeom prst="rect">
            <a:avLst/>
          </a:prstGeom>
          <a:effectLst/>
        </p:spPr>
      </p:pic>
      <p:pic>
        <p:nvPicPr>
          <p:cNvPr id="13" name="Picture 12" descr="A store with a variety of magazines&#10;&#10;AI-generated content may be incorrect.">
            <a:extLst>
              <a:ext uri="{FF2B5EF4-FFF2-40B4-BE49-F238E27FC236}">
                <a16:creationId xmlns:a16="http://schemas.microsoft.com/office/drawing/2014/main" id="{BA0BFAB0-4A0B-750F-17E6-8242894F72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101600" y="91440"/>
            <a:ext cx="6769968" cy="665480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6929047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Picture 111">
            <a:extLst>
              <a:ext uri="{FF2B5EF4-FFF2-40B4-BE49-F238E27FC236}">
                <a16:creationId xmlns:a16="http://schemas.microsoft.com/office/drawing/2014/main" id="{8A9487CD-7D0F-41CA-BC10-EA03D14049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A93B3FA-EBDB-222A-A1B4-5E10146F20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616" r="14785" b="2"/>
          <a:stretch>
            <a:fillRect/>
          </a:stretch>
        </p:blipFill>
        <p:spPr>
          <a:xfrm>
            <a:off x="20" y="975"/>
            <a:ext cx="5486380" cy="6858000"/>
          </a:xfrm>
          <a:prstGeom prst="rect">
            <a:avLst/>
          </a:prstGeom>
        </p:spPr>
      </p:pic>
      <p:pic>
        <p:nvPicPr>
          <p:cNvPr id="113" name="Picture 112">
            <a:extLst>
              <a:ext uri="{FF2B5EF4-FFF2-40B4-BE49-F238E27FC236}">
                <a16:creationId xmlns:a16="http://schemas.microsoft.com/office/drawing/2014/main" id="{D1F6FBD1-39FA-459B-89FD-AED5875A3B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4225E4B-61F0-7680-174D-F4CA8B9C41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6129" y="1964267"/>
            <a:ext cx="6243996" cy="242146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/>
              <a:t>TOP STATE BY PROFIT</a:t>
            </a:r>
          </a:p>
        </p:txBody>
      </p:sp>
    </p:spTree>
    <p:extLst>
      <p:ext uri="{BB962C8B-B14F-4D97-AF65-F5344CB8AC3E}">
        <p14:creationId xmlns:p14="http://schemas.microsoft.com/office/powerpoint/2010/main" val="6037919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A9487CD-7D0F-41CA-BC10-EA03D14049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5B96498-C3D6-CA0E-6EB8-05AD3D19B64B}"/>
              </a:ext>
            </a:extLst>
          </p:cNvPr>
          <p:cNvSpPr txBox="1"/>
          <p:nvPr/>
        </p:nvSpPr>
        <p:spPr>
          <a:xfrm>
            <a:off x="7905135" y="1964267"/>
            <a:ext cx="3254990" cy="242146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r">
              <a:spcBef>
                <a:spcPct val="0"/>
              </a:spcBef>
              <a:spcAft>
                <a:spcPts val="600"/>
              </a:spcAft>
            </a:pPr>
            <a:r>
              <a:rPr lang="en-US" sz="4800" b="1" cap="all">
                <a:ln w="3175" cmpd="sng">
                  <a:noFill/>
                </a:ln>
                <a:latin typeface="+mj-lt"/>
                <a:ea typeface="+mj-ea"/>
                <a:cs typeface="+mj-cs"/>
              </a:rPr>
              <a:t>SUB-CATEGORY BY PROFIT</a:t>
            </a:r>
          </a:p>
        </p:txBody>
      </p:sp>
      <p:pic>
        <p:nvPicPr>
          <p:cNvPr id="4" name="Picture 3" descr="A graph with a line&#10;&#10;AI-generated content may be incorrect.">
            <a:extLst>
              <a:ext uri="{FF2B5EF4-FFF2-40B4-BE49-F238E27FC236}">
                <a16:creationId xmlns:a16="http://schemas.microsoft.com/office/drawing/2014/main" id="{9BCBEFFF-9212-55F8-678A-2CBB866AB1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hotocopy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923" r="2826" b="1"/>
          <a:stretch>
            <a:fillRect/>
          </a:stretch>
        </p:blipFill>
        <p:spPr>
          <a:xfrm>
            <a:off x="20" y="975"/>
            <a:ext cx="7552924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3DB6EEB-9606-4725-9F53-8A88BE62BC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4278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Picture 57">
            <a:extLst>
              <a:ext uri="{FF2B5EF4-FFF2-40B4-BE49-F238E27FC236}">
                <a16:creationId xmlns:a16="http://schemas.microsoft.com/office/drawing/2014/main" id="{0E030E8D-3825-4C70-ADBA-EFB46B9101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59" name="Rectangle 58">
            <a:extLst>
              <a:ext uri="{FF2B5EF4-FFF2-40B4-BE49-F238E27FC236}">
                <a16:creationId xmlns:a16="http://schemas.microsoft.com/office/drawing/2014/main" id="{336B79D2-F4BA-4899-BA25-8304487809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C1375D69-051B-4FE1-9777-FDED164618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C716C45A-0274-4DA9-B3A0-39DE61A77F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1FFD1F1-4849-5F83-1A76-B549B87962A2}"/>
              </a:ext>
            </a:extLst>
          </p:cNvPr>
          <p:cNvSpPr txBox="1"/>
          <p:nvPr/>
        </p:nvSpPr>
        <p:spPr>
          <a:xfrm>
            <a:off x="718457" y="531278"/>
            <a:ext cx="3211517" cy="52925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3600" b="1" cap="all">
                <a:ln w="3175" cmpd="sng">
                  <a:noFill/>
                </a:ln>
                <a:solidFill>
                  <a:srgbClr val="FFFFFF"/>
                </a:solidFill>
                <a:latin typeface="+mj-lt"/>
                <a:ea typeface="+mj-ea"/>
                <a:cs typeface="+mj-cs"/>
              </a:rPr>
              <a:t>KEY MATRICS AND DIMENSION </a:t>
            </a:r>
          </a:p>
        </p:txBody>
      </p:sp>
      <p:sp useBgFill="1">
        <p:nvSpPr>
          <p:cNvPr id="62" name="Freeform: Shape 61">
            <a:extLst>
              <a:ext uri="{FF2B5EF4-FFF2-40B4-BE49-F238E27FC236}">
                <a16:creationId xmlns:a16="http://schemas.microsoft.com/office/drawing/2014/main" id="{26C43BA1-F91D-413B-9D47-D0B3B1788F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4422108" y="0"/>
            <a:ext cx="7769892" cy="6858000"/>
          </a:xfrm>
          <a:custGeom>
            <a:avLst/>
            <a:gdLst>
              <a:gd name="connsiteX0" fmla="*/ 1779516 w 7769892"/>
              <a:gd name="connsiteY0" fmla="*/ 0 h 6837536"/>
              <a:gd name="connsiteX1" fmla="*/ 6454848 w 7769892"/>
              <a:gd name="connsiteY1" fmla="*/ 0 h 6837536"/>
              <a:gd name="connsiteX2" fmla="*/ 6511730 w 7769892"/>
              <a:gd name="connsiteY2" fmla="*/ 37905 h 6837536"/>
              <a:gd name="connsiteX3" fmla="*/ 7769892 w 7769892"/>
              <a:gd name="connsiteY3" fmla="*/ 1486041 h 6837536"/>
              <a:gd name="connsiteX4" fmla="*/ 7769892 w 7769892"/>
              <a:gd name="connsiteY4" fmla="*/ 5281056 h 6837536"/>
              <a:gd name="connsiteX5" fmla="*/ 6353475 w 7769892"/>
              <a:gd name="connsiteY5" fmla="*/ 6837536 h 6837536"/>
              <a:gd name="connsiteX6" fmla="*/ 1882727 w 7769892"/>
              <a:gd name="connsiteY6" fmla="*/ 6837536 h 6837536"/>
              <a:gd name="connsiteX7" fmla="*/ 0 w 7769892"/>
              <a:gd name="connsiteY7" fmla="*/ 3386463 h 6837536"/>
              <a:gd name="connsiteX8" fmla="*/ 1655292 w 7769892"/>
              <a:gd name="connsiteY8" fmla="*/ 88307 h 6837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769892" h="6837536">
                <a:moveTo>
                  <a:pt x="1779516" y="0"/>
                </a:moveTo>
                <a:lnTo>
                  <a:pt x="6454848" y="0"/>
                </a:lnTo>
                <a:lnTo>
                  <a:pt x="6511730" y="37905"/>
                </a:lnTo>
                <a:cubicBezTo>
                  <a:pt x="7036410" y="413592"/>
                  <a:pt x="7468976" y="909648"/>
                  <a:pt x="7769892" y="1486041"/>
                </a:cubicBezTo>
                <a:cubicBezTo>
                  <a:pt x="7769892" y="1486041"/>
                  <a:pt x="7769892" y="1486041"/>
                  <a:pt x="7769892" y="5281056"/>
                </a:cubicBezTo>
                <a:cubicBezTo>
                  <a:pt x="7437646" y="5916473"/>
                  <a:pt x="6953850" y="6452788"/>
                  <a:pt x="6353475" y="6837536"/>
                </a:cubicBezTo>
                <a:cubicBezTo>
                  <a:pt x="6353475" y="6837536"/>
                  <a:pt x="6353475" y="6837536"/>
                  <a:pt x="1882727" y="6837536"/>
                </a:cubicBezTo>
                <a:cubicBezTo>
                  <a:pt x="751925" y="6103017"/>
                  <a:pt x="0" y="4832183"/>
                  <a:pt x="0" y="3386463"/>
                </a:cubicBezTo>
                <a:cubicBezTo>
                  <a:pt x="0" y="2036566"/>
                  <a:pt x="651406" y="838748"/>
                  <a:pt x="1655292" y="88307"/>
                </a:cubicBezTo>
                <a:close/>
              </a:path>
            </a:pathLst>
          </a:custGeom>
          <a:ln w="50800" cap="sq" cmpd="dbl">
            <a:noFill/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wrap="square" lIns="91440" tIns="45720" rIns="91440" bIns="45720" rtlCol="0" anchor="t">
            <a:no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graphicFrame>
        <p:nvGraphicFramePr>
          <p:cNvPr id="63" name="TextBox 11">
            <a:extLst>
              <a:ext uri="{FF2B5EF4-FFF2-40B4-BE49-F238E27FC236}">
                <a16:creationId xmlns:a16="http://schemas.microsoft.com/office/drawing/2014/main" id="{353C191F-FABF-84C7-8435-9FBF48F2AAF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83988354"/>
              </p:ext>
            </p:extLst>
          </p:nvPr>
        </p:nvGraphicFramePr>
        <p:xfrm>
          <a:off x="5617029" y="793820"/>
          <a:ext cx="5741534" cy="51709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0238412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B1BE7CB7-24DC-41D6-9BC1-CE53027283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1797107-1F7E-95C9-6284-1C58B65E7423}"/>
              </a:ext>
            </a:extLst>
          </p:cNvPr>
          <p:cNvSpPr txBox="1"/>
          <p:nvPr/>
        </p:nvSpPr>
        <p:spPr>
          <a:xfrm>
            <a:off x="8180983" y="639097"/>
            <a:ext cx="3352256" cy="37466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r">
              <a:spcBef>
                <a:spcPct val="0"/>
              </a:spcBef>
              <a:spcAft>
                <a:spcPts val="600"/>
              </a:spcAft>
            </a:pPr>
            <a:r>
              <a:rPr lang="en-US" sz="4800" cap="all">
                <a:ln w="3175" cmpd="sng">
                  <a:noFill/>
                </a:ln>
                <a:latin typeface="+mj-lt"/>
                <a:ea typeface="+mj-ea"/>
                <a:cs typeface="+mj-cs"/>
              </a:rPr>
              <a:t>SEGMENT SALES ANALYZE</a:t>
            </a:r>
          </a:p>
        </p:txBody>
      </p:sp>
      <p:pic>
        <p:nvPicPr>
          <p:cNvPr id="4" name="Picture 3" descr="A graph with blue bars">
            <a:extLst>
              <a:ext uri="{FF2B5EF4-FFF2-40B4-BE49-F238E27FC236}">
                <a16:creationId xmlns:a16="http://schemas.microsoft.com/office/drawing/2014/main" id="{8A419D50-D062-FA29-1944-D285A735FCE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784" y="639098"/>
            <a:ext cx="5817416" cy="5584720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115252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8A9487CD-7D0F-41CA-BC10-EA03D14049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14" name="Picture Placeholder 13" descr="A pie chart with numbers and a few words&#10;&#10;AI-generated content may be incorrect.">
            <a:extLst>
              <a:ext uri="{FF2B5EF4-FFF2-40B4-BE49-F238E27FC236}">
                <a16:creationId xmlns:a16="http://schemas.microsoft.com/office/drawing/2014/main" id="{931471A0-F0D8-1E16-837F-BD2290EED072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284" r="8333" b="2"/>
          <a:stretch>
            <a:fillRect/>
          </a:stretch>
        </p:blipFill>
        <p:spPr>
          <a:xfrm>
            <a:off x="20" y="975"/>
            <a:ext cx="6095980" cy="6858000"/>
          </a:xfrm>
          <a:prstGeom prst="rect">
            <a:avLst/>
          </a:prstGeom>
          <a:solidFill>
            <a:srgbClr val="000000">
              <a:shade val="95000"/>
            </a:srgbClr>
          </a:solidFill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26DF75CD-DCB1-4584-A2B3-F0F0D4217A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B398042-A229-2645-C67F-EEC3FFA97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0297" y="1964267"/>
            <a:ext cx="4729828" cy="242146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 dirty="0"/>
              <a:t>TOP SHIPMENT MODES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AD9FB3-2E07-B761-441E-C1DCB475F9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 flipV="1">
            <a:off x="7865806" y="7735613"/>
            <a:ext cx="3706762" cy="96327"/>
          </a:xfrm>
        </p:spPr>
        <p:txBody>
          <a:bodyPr vert="horz" lIns="91440" tIns="45720" rIns="91440" bIns="45720" rtlCol="0" anchor="ctr">
            <a:normAutofit fontScale="25000" lnSpcReduction="20000"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39373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blue bars&#10;&#10;AI-generated content may be incorrect.">
            <a:extLst>
              <a:ext uri="{FF2B5EF4-FFF2-40B4-BE49-F238E27FC236}">
                <a16:creationId xmlns:a16="http://schemas.microsoft.com/office/drawing/2014/main" id="{F1F4E3D4-957C-C529-BE86-B8AD5E7CF8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1233" r="1" b="13214"/>
          <a:stretch>
            <a:fillRect/>
          </a:stretch>
        </p:blipFill>
        <p:spPr>
          <a:xfrm>
            <a:off x="516466" y="248478"/>
            <a:ext cx="11159068" cy="6609522"/>
          </a:xfrm>
          <a:custGeom>
            <a:avLst/>
            <a:gdLst/>
            <a:ahLst/>
            <a:cxnLst/>
            <a:rect l="l" t="t" r="r" b="b"/>
            <a:pathLst>
              <a:path w="11159068" h="6858000">
                <a:moveTo>
                  <a:pt x="1192024" y="0"/>
                </a:moveTo>
                <a:cubicBezTo>
                  <a:pt x="1192024" y="0"/>
                  <a:pt x="1192024" y="0"/>
                  <a:pt x="9967044" y="0"/>
                </a:cubicBezTo>
                <a:cubicBezTo>
                  <a:pt x="10713854" y="942975"/>
                  <a:pt x="11159068" y="2138363"/>
                  <a:pt x="11159068" y="3433763"/>
                </a:cubicBezTo>
                <a:cubicBezTo>
                  <a:pt x="11159068" y="4724400"/>
                  <a:pt x="10718641" y="5915025"/>
                  <a:pt x="9971831" y="6858000"/>
                </a:cubicBezTo>
                <a:cubicBezTo>
                  <a:pt x="9971831" y="6858000"/>
                  <a:pt x="9971831" y="6858000"/>
                  <a:pt x="1187237" y="6858000"/>
                </a:cubicBezTo>
                <a:cubicBezTo>
                  <a:pt x="440427" y="5915025"/>
                  <a:pt x="0" y="4724400"/>
                  <a:pt x="0" y="3433763"/>
                </a:cubicBezTo>
                <a:cubicBezTo>
                  <a:pt x="0" y="2138363"/>
                  <a:pt x="445214" y="942975"/>
                  <a:pt x="1192024" y="0"/>
                </a:cubicBezTo>
                <a:close/>
              </a:path>
            </a:pathLst>
          </a:cu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00E7EFE-F24A-ABE6-0F75-18E3E396B59D}"/>
              </a:ext>
            </a:extLst>
          </p:cNvPr>
          <p:cNvSpPr txBox="1"/>
          <p:nvPr/>
        </p:nvSpPr>
        <p:spPr>
          <a:xfrm>
            <a:off x="5824330" y="1232452"/>
            <a:ext cx="58475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b="1" dirty="0">
                <a:latin typeface="Amasis MT Pro Black" panose="02040A04050005020304" pitchFamily="18" charset="0"/>
              </a:rPr>
              <a:t>MOST PROFITABLE CITIES</a:t>
            </a:r>
          </a:p>
        </p:txBody>
      </p:sp>
    </p:spTree>
    <p:extLst>
      <p:ext uri="{BB962C8B-B14F-4D97-AF65-F5344CB8AC3E}">
        <p14:creationId xmlns:p14="http://schemas.microsoft.com/office/powerpoint/2010/main" val="5741666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A9487CD-7D0F-41CA-BC10-EA03D14049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0DC895F7-4E59-40FB-87DD-ACE47F94C1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5" cy="68562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graph of a number of cities&#10;&#10;AI-generated content may be incorrect.">
            <a:extLst>
              <a:ext uri="{FF2B5EF4-FFF2-40B4-BE49-F238E27FC236}">
                <a16:creationId xmlns:a16="http://schemas.microsoft.com/office/drawing/2014/main" id="{6ECD0123-7191-F181-F457-F8E33820A50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4" b="34789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A4C720E-710D-44F8-A8D7-2BAA61E18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5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893"/>
            <a:ext cx="12188825" cy="685621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86F80E8-4527-642C-63AD-34CF39179E19}"/>
              </a:ext>
            </a:extLst>
          </p:cNvPr>
          <p:cNvSpPr txBox="1"/>
          <p:nvPr/>
        </p:nvSpPr>
        <p:spPr>
          <a:xfrm>
            <a:off x="3962399" y="1964267"/>
            <a:ext cx="7197726" cy="242146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r">
              <a:spcBef>
                <a:spcPct val="0"/>
              </a:spcBef>
              <a:spcAft>
                <a:spcPts val="600"/>
              </a:spcAft>
            </a:pPr>
            <a:r>
              <a:rPr lang="en-US" sz="4800" b="1" cap="all">
                <a:ln w="3175" cmpd="sng">
                  <a:noFill/>
                </a:ln>
                <a:latin typeface="+mj-lt"/>
                <a:ea typeface="+mj-ea"/>
                <a:cs typeface="+mj-cs"/>
              </a:rPr>
              <a:t>WORST CITIES BY SALES </a:t>
            </a:r>
          </a:p>
        </p:txBody>
      </p:sp>
    </p:spTree>
    <p:extLst>
      <p:ext uri="{BB962C8B-B14F-4D97-AF65-F5344CB8AC3E}">
        <p14:creationId xmlns:p14="http://schemas.microsoft.com/office/powerpoint/2010/main" val="1274987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Picture 213">
            <a:extLst>
              <a:ext uri="{FF2B5EF4-FFF2-40B4-BE49-F238E27FC236}">
                <a16:creationId xmlns:a16="http://schemas.microsoft.com/office/drawing/2014/main" id="{6EB3069F-D3A4-4E5B-B87F-660412107D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894C187-B029-2E39-0D7E-CF9BD9936199}"/>
              </a:ext>
            </a:extLst>
          </p:cNvPr>
          <p:cNvSpPr txBox="1"/>
          <p:nvPr/>
        </p:nvSpPr>
        <p:spPr>
          <a:xfrm>
            <a:off x="1032933" y="4534958"/>
            <a:ext cx="10127192" cy="9313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r">
              <a:spcBef>
                <a:spcPct val="0"/>
              </a:spcBef>
              <a:spcAft>
                <a:spcPts val="600"/>
              </a:spcAft>
            </a:pPr>
            <a:r>
              <a:rPr lang="en-US" sz="4000" cap="all">
                <a:ln w="3175" cmpd="sng">
                  <a:noFill/>
                </a:ln>
                <a:latin typeface="+mj-lt"/>
                <a:ea typeface="+mj-ea"/>
                <a:cs typeface="+mj-cs"/>
              </a:rPr>
              <a:t>SALES BY REGION</a:t>
            </a:r>
          </a:p>
        </p:txBody>
      </p:sp>
      <p:sp>
        <p:nvSpPr>
          <p:cNvPr id="215" name="Rounded Rectangle 17">
            <a:extLst>
              <a:ext uri="{FF2B5EF4-FFF2-40B4-BE49-F238E27FC236}">
                <a16:creationId xmlns:a16="http://schemas.microsoft.com/office/drawing/2014/main" id="{19FA6989-FC0D-43CE-B887-72265C8C7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4400" y="614085"/>
            <a:ext cx="3963077" cy="3794760"/>
          </a:xfrm>
          <a:prstGeom prst="roundRect">
            <a:avLst>
              <a:gd name="adj" fmla="val 5319"/>
            </a:avLst>
          </a:prstGeom>
          <a:solidFill>
            <a:schemeClr val="tx1"/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 descr="A pie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0939D0E9-B73E-B2B1-0BD7-98C097D941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083" y="711200"/>
            <a:ext cx="3606800" cy="3606800"/>
          </a:xfrm>
          <a:prstGeom prst="roundRect">
            <a:avLst>
              <a:gd name="adj" fmla="val 3441"/>
            </a:avLst>
          </a:prstGeom>
          <a:ln w="50800" cap="sq" cmpd="dbl">
            <a:noFill/>
            <a:miter lim="800000"/>
          </a:ln>
          <a:effectLst/>
        </p:spPr>
      </p:pic>
      <p:sp>
        <p:nvSpPr>
          <p:cNvPr id="216" name="Rounded Rectangle 19">
            <a:extLst>
              <a:ext uri="{FF2B5EF4-FFF2-40B4-BE49-F238E27FC236}">
                <a16:creationId xmlns:a16="http://schemas.microsoft.com/office/drawing/2014/main" id="{F1D69AAA-BD57-44E8-AE65-239A1B5BDF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55277" y="614085"/>
            <a:ext cx="6222323" cy="3794760"/>
          </a:xfrm>
          <a:prstGeom prst="roundRect">
            <a:avLst>
              <a:gd name="adj" fmla="val 5319"/>
            </a:avLst>
          </a:prstGeom>
          <a:solidFill>
            <a:schemeClr val="tx1"/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 descr="A graph with a line pointing up&#10;&#10;AI-generated content may be incorrect.">
            <a:extLst>
              <a:ext uri="{FF2B5EF4-FFF2-40B4-BE49-F238E27FC236}">
                <a16:creationId xmlns:a16="http://schemas.microsoft.com/office/drawing/2014/main" id="{F2333145-74B8-BDF3-7765-5A0025C234B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9750" y="711200"/>
            <a:ext cx="5680000" cy="3606800"/>
          </a:xfrm>
          <a:prstGeom prst="roundRect">
            <a:avLst>
              <a:gd name="adj" fmla="val 3441"/>
            </a:avLst>
          </a:prstGeom>
          <a:ln w="50800" cap="sq" cmpd="dbl">
            <a:noFill/>
            <a:miter lim="800000"/>
          </a:ln>
          <a:effectLst/>
        </p:spPr>
      </p:pic>
    </p:spTree>
    <p:extLst>
      <p:ext uri="{BB962C8B-B14F-4D97-AF65-F5344CB8AC3E}">
        <p14:creationId xmlns:p14="http://schemas.microsoft.com/office/powerpoint/2010/main" val="21965017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8C60C8E-CBEB-4FFC-AADB-4123E31227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7231FB9-A2CC-1EE7-11C8-2ED172551529}"/>
              </a:ext>
            </a:extLst>
          </p:cNvPr>
          <p:cNvSpPr txBox="1"/>
          <p:nvPr/>
        </p:nvSpPr>
        <p:spPr>
          <a:xfrm>
            <a:off x="7865806" y="643463"/>
            <a:ext cx="3706762" cy="16081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3600" b="1" cap="all">
                <a:ln w="3175" cmpd="sng">
                  <a:noFill/>
                </a:ln>
                <a:latin typeface="+mj-lt"/>
                <a:ea typeface="+mj-ea"/>
                <a:cs typeface="+mj-cs"/>
              </a:rPr>
              <a:t>CONCLUSION</a:t>
            </a:r>
          </a:p>
        </p:txBody>
      </p:sp>
      <p:pic>
        <p:nvPicPr>
          <p:cNvPr id="5" name="Picture 4" descr="Cardboard boxes on conveyor belt">
            <a:extLst>
              <a:ext uri="{FF2B5EF4-FFF2-40B4-BE49-F238E27FC236}">
                <a16:creationId xmlns:a16="http://schemas.microsoft.com/office/drawing/2014/main" id="{DBAFA452-45DF-60FC-1599-5977CA300AA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8317" r="8168" b="-2"/>
          <a:stretch>
            <a:fillRect/>
          </a:stretch>
        </p:blipFill>
        <p:spPr>
          <a:xfrm>
            <a:off x="20" y="975"/>
            <a:ext cx="7552924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FBED221-8294-EED2-364F-938BD55BBBA5}"/>
              </a:ext>
            </a:extLst>
          </p:cNvPr>
          <p:cNvSpPr txBox="1"/>
          <p:nvPr/>
        </p:nvSpPr>
        <p:spPr>
          <a:xfrm>
            <a:off x="7865806" y="2251587"/>
            <a:ext cx="3706762" cy="39722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sz="1000" dirty="0"/>
              <a:t>THE ANALYSIS OF THE SUPERSTORE DATASET HIGHLIGHTS THAT ALTHOUGH AVERALL SALES ARE SHOWING GROWTH, PROFIT</a:t>
            </a:r>
          </a:p>
          <a:p>
            <a:pPr>
              <a:lnSpc>
                <a:spcPct val="90000"/>
              </a:lnSpc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sz="1000" dirty="0"/>
              <a:t>MARGINS REMAINS INCONSISTENT DUE TO EXCESSIVE DISCOUNTS AND CERTAIN LOW-PERFORMING PRODUCTS CATEGORIES</a:t>
            </a:r>
          </a:p>
          <a:p>
            <a:pPr>
              <a:lnSpc>
                <a:spcPct val="90000"/>
              </a:lnSpc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</a:pPr>
            <a:endParaRPr lang="en-US" sz="1000" dirty="0"/>
          </a:p>
          <a:p>
            <a:pPr>
              <a:lnSpc>
                <a:spcPct val="90000"/>
              </a:lnSpc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sz="1000" dirty="0"/>
              <a:t>TECHNILOGY AND OFFICE SUPPLIES EMERGE AS STRONG CONTRIBUTORS TO BOTH SALES AND PROFITS, WHILE FURNITURE </a:t>
            </a:r>
          </a:p>
          <a:p>
            <a:pPr>
              <a:lnSpc>
                <a:spcPct val="90000"/>
              </a:lnSpc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sz="1000" dirty="0"/>
              <a:t>GENERATES HIGH SALES BUT STRUGGLES WITH PROTIABILITY.</a:t>
            </a:r>
          </a:p>
          <a:p>
            <a:pPr>
              <a:lnSpc>
                <a:spcPct val="90000"/>
              </a:lnSpc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</a:pPr>
            <a:endParaRPr lang="en-US" sz="1000" dirty="0"/>
          </a:p>
          <a:p>
            <a:pPr>
              <a:lnSpc>
                <a:spcPct val="90000"/>
              </a:lnSpc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sz="1000" dirty="0"/>
              <a:t>REGION-WISE, THE WEST LEADS IN PERFORMANCE, WHEREAS THE SOUTH LAGS BEHIND IN BOTH SALES AND PROFIT. THE </a:t>
            </a:r>
          </a:p>
          <a:p>
            <a:pPr>
              <a:lnSpc>
                <a:spcPct val="90000"/>
              </a:lnSpc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sz="1000" dirty="0"/>
              <a:t>FINDINGS SUGGEST THAT OPTIMIZING DISCOUNTS STRATEGIES, FOCUSING ON HIGH-MARGIN SUB-CATEGORIES , AND </a:t>
            </a:r>
          </a:p>
          <a:p>
            <a:pPr>
              <a:lnSpc>
                <a:spcPct val="90000"/>
              </a:lnSpc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sz="1000" dirty="0"/>
              <a:t>IMPROVING PERFOMANCE IN WEEKAR REGIONS CAN SIGNIFICANTS BOOST OVERALL PROTIABILITY AND BUSSINESS GROWTH</a:t>
            </a:r>
          </a:p>
        </p:txBody>
      </p:sp>
    </p:spTree>
    <p:extLst>
      <p:ext uri="{BB962C8B-B14F-4D97-AF65-F5344CB8AC3E}">
        <p14:creationId xmlns:p14="http://schemas.microsoft.com/office/powerpoint/2010/main" val="6858244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White textile designed to drip">
            <a:extLst>
              <a:ext uri="{FF2B5EF4-FFF2-40B4-BE49-F238E27FC236}">
                <a16:creationId xmlns:a16="http://schemas.microsoft.com/office/drawing/2014/main" id="{7C94B976-FC9D-2C85-04DE-99867663986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5000"/>
          </a:blip>
          <a:srcRect t="32940" b="35415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BA91A74-4818-58DF-64BA-989118A7E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  </a:t>
            </a:r>
            <a:r>
              <a:rPr lang="en-IN" dirty="0">
                <a:latin typeface="Algerian" panose="04020705040A02060702" pitchFamily="82" charset="0"/>
              </a:rPr>
              <a:t> </a:t>
            </a:r>
            <a:r>
              <a:rPr lang="en-IN" sz="8000" dirty="0">
                <a:solidFill>
                  <a:schemeClr val="accent6">
                    <a:lumMod val="60000"/>
                    <a:lumOff val="40000"/>
                  </a:schemeClr>
                </a:solidFill>
                <a:latin typeface="Algerian" panose="04020705040A02060702" pitchFamily="82" charset="0"/>
              </a:rPr>
              <a:t>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A87B08-F5CD-C01A-02EF-F38F324A66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IN"/>
              <a:t>  </a:t>
            </a:r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E4D6CE-CAD0-C86C-0257-C498903DD10E}"/>
              </a:ext>
            </a:extLst>
          </p:cNvPr>
          <p:cNvSpPr txBox="1"/>
          <p:nvPr/>
        </p:nvSpPr>
        <p:spPr>
          <a:xfrm>
            <a:off x="1239520" y="2666999"/>
            <a:ext cx="3541354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IN" dirty="0">
                <a:latin typeface="Amasis MT Pro Black" panose="02040A04050005020304" pitchFamily="18" charset="0"/>
              </a:rPr>
              <a:t>INTRODUCTION</a:t>
            </a:r>
          </a:p>
          <a:p>
            <a:pPr marL="342900" indent="-342900">
              <a:buAutoNum type="arabicPeriod"/>
            </a:pPr>
            <a:endParaRPr lang="en-IN" dirty="0">
              <a:latin typeface="Amasis MT Pro Black" panose="02040A04050005020304" pitchFamily="18" charset="0"/>
            </a:endParaRPr>
          </a:p>
          <a:p>
            <a:pPr marL="342900" indent="-342900">
              <a:buAutoNum type="arabicPeriod"/>
            </a:pPr>
            <a:r>
              <a:rPr lang="en-IN" dirty="0">
                <a:latin typeface="Amasis MT Pro Black" panose="02040A04050005020304" pitchFamily="18" charset="0"/>
              </a:rPr>
              <a:t>SALES INSIGHTS</a:t>
            </a:r>
          </a:p>
          <a:p>
            <a:pPr marL="342900" indent="-342900">
              <a:buAutoNum type="arabicPeriod"/>
            </a:pPr>
            <a:endParaRPr lang="en-IN" dirty="0">
              <a:latin typeface="Amasis MT Pro Black" panose="02040A04050005020304" pitchFamily="18" charset="0"/>
            </a:endParaRPr>
          </a:p>
          <a:p>
            <a:pPr marL="342900" indent="-342900">
              <a:buAutoNum type="arabicPeriod"/>
            </a:pPr>
            <a:r>
              <a:rPr lang="en-IN" dirty="0">
                <a:latin typeface="Amasis MT Pro Black" panose="02040A04050005020304" pitchFamily="18" charset="0"/>
              </a:rPr>
              <a:t>PROFIT ANALYSIS</a:t>
            </a:r>
          </a:p>
          <a:p>
            <a:pPr marL="342900" indent="-342900">
              <a:buAutoNum type="arabicPeriod"/>
            </a:pPr>
            <a:endParaRPr lang="en-IN" dirty="0">
              <a:latin typeface="Amasis MT Pro Black" panose="02040A04050005020304" pitchFamily="18" charset="0"/>
            </a:endParaRPr>
          </a:p>
          <a:p>
            <a:pPr marL="342900" indent="-342900">
              <a:buAutoNum type="arabicPeriod"/>
            </a:pPr>
            <a:r>
              <a:rPr lang="en-IN" dirty="0">
                <a:latin typeface="Amasis MT Pro Black" panose="02040A04050005020304" pitchFamily="18" charset="0"/>
              </a:rPr>
              <a:t>CUSTOMER INSIGHTS</a:t>
            </a:r>
          </a:p>
          <a:p>
            <a:pPr marL="342900" indent="-342900">
              <a:buAutoNum type="arabicPeriod"/>
            </a:pPr>
            <a:endParaRPr lang="en-IN" dirty="0">
              <a:latin typeface="Amasis MT Pro Black" panose="02040A04050005020304" pitchFamily="18" charset="0"/>
            </a:endParaRPr>
          </a:p>
          <a:p>
            <a:pPr marL="342900" indent="-342900">
              <a:buAutoNum type="arabicPeriod"/>
            </a:pPr>
            <a:r>
              <a:rPr lang="en-IN" dirty="0">
                <a:latin typeface="Amasis MT Pro Black" panose="02040A04050005020304" pitchFamily="18" charset="0"/>
              </a:rPr>
              <a:t>REGIONAL PERFOMANCE</a:t>
            </a:r>
          </a:p>
          <a:p>
            <a:pPr marL="342900" indent="-342900">
              <a:buAutoNum type="arabicPeriod"/>
            </a:pPr>
            <a:endParaRPr lang="en-IN" dirty="0">
              <a:latin typeface="Amasis MT Pro Black" panose="02040A04050005020304" pitchFamily="18" charset="0"/>
            </a:endParaRPr>
          </a:p>
          <a:p>
            <a:pPr marL="342900" indent="-342900">
              <a:buAutoNum type="arabicPeriod"/>
            </a:pPr>
            <a:r>
              <a:rPr lang="en-IN" dirty="0">
                <a:latin typeface="Amasis MT Pro Black" panose="02040A04050005020304" pitchFamily="18" charset="0"/>
              </a:rPr>
              <a:t>FINANCIAL ANALYSIS</a:t>
            </a:r>
          </a:p>
        </p:txBody>
      </p:sp>
    </p:spTree>
    <p:extLst>
      <p:ext uri="{BB962C8B-B14F-4D97-AF65-F5344CB8AC3E}">
        <p14:creationId xmlns:p14="http://schemas.microsoft.com/office/powerpoint/2010/main" val="26316032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8A9487CD-7D0F-41CA-BC10-EA03D14049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17" name="Picture 16" descr="Illuminated server room panel">
            <a:extLst>
              <a:ext uri="{FF2B5EF4-FFF2-40B4-BE49-F238E27FC236}">
                <a16:creationId xmlns:a16="http://schemas.microsoft.com/office/drawing/2014/main" id="{ABB6FEDF-2D85-AA90-6E2A-8DA2D1BA6FA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9181" r="17304" b="-2"/>
          <a:stretch>
            <a:fillRect/>
          </a:stretch>
        </p:blipFill>
        <p:spPr>
          <a:xfrm>
            <a:off x="20" y="975"/>
            <a:ext cx="7552924" cy="68580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3DB6EEB-9606-4725-9F53-8A88BE62BC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F4EDA6-AB6F-1317-E95B-29A439C8A8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05135" y="4385732"/>
            <a:ext cx="3254990" cy="1405467"/>
          </a:xfrm>
        </p:spPr>
        <p:style>
          <a:lnRef idx="0">
            <a:scrgbClr r="0" g="0" b="0"/>
          </a:lnRef>
          <a:fillRef idx="1001">
            <a:schemeClr val="dk2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t">
            <a:normAutofit/>
          </a:bodyPr>
          <a:lstStyle/>
          <a:p>
            <a:pPr marL="0" indent="0" algn="r">
              <a:buNone/>
            </a:pPr>
            <a:r>
              <a:rPr lang="en-US" cap="all" dirty="0">
                <a:solidFill>
                  <a:schemeClr val="tx1"/>
                </a:solidFill>
              </a:rPr>
              <a:t>INTRODUCTION TO SUPERSTORE DATA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AB8187-501B-153E-4029-B5FC9312EF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5135" y="1964267"/>
            <a:ext cx="3254990" cy="242146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23258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78F26F-1E2E-38C6-4807-2EF6B1249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0" y="609600"/>
            <a:ext cx="5147730" cy="164198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INTRODUCTION TO SUPERSTORE DATA</a:t>
            </a:r>
          </a:p>
        </p:txBody>
      </p:sp>
      <p:pic>
        <p:nvPicPr>
          <p:cNvPr id="6" name="Picture 5" descr="Magnifying glass showing decling performance">
            <a:extLst>
              <a:ext uri="{FF2B5EF4-FFF2-40B4-BE49-F238E27FC236}">
                <a16:creationId xmlns:a16="http://schemas.microsoft.com/office/drawing/2014/main" id="{E072E2E7-DD32-2F78-8A78-0B0CE77CEAC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567" r="37098" b="-2"/>
          <a:stretch>
            <a:fillRect/>
          </a:stretch>
        </p:blipFill>
        <p:spPr>
          <a:xfrm>
            <a:off x="20" y="975"/>
            <a:ext cx="609598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131DB3F-6561-F4D0-BD44-0809B11A44EE}"/>
              </a:ext>
            </a:extLst>
          </p:cNvPr>
          <p:cNvSpPr txBox="1"/>
          <p:nvPr/>
        </p:nvSpPr>
        <p:spPr>
          <a:xfrm>
            <a:off x="6400800" y="2251587"/>
            <a:ext cx="5147730" cy="36379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/>
              <a:t>THE SAMPLE SUPERSTORE DATSET IS A POPULAR DATASET USED IN DATA ANALYSIS AND VISUALIZATION IT REPRESENT A FICTIONAL RETAIL STORE’S SALES RECORDS AND PROCIDE VALUEABLE INSIGHTS INTO BUSSINESS PERFORMANCE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70635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Picture 87">
            <a:extLst>
              <a:ext uri="{FF2B5EF4-FFF2-40B4-BE49-F238E27FC236}">
                <a16:creationId xmlns:a16="http://schemas.microsoft.com/office/drawing/2014/main" id="{0E030E8D-3825-4C70-ADBA-EFB46B9101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 useBgFill="1">
        <p:nvSpPr>
          <p:cNvPr id="89" name="Rectangle 88">
            <a:extLst>
              <a:ext uri="{FF2B5EF4-FFF2-40B4-BE49-F238E27FC236}">
                <a16:creationId xmlns:a16="http://schemas.microsoft.com/office/drawing/2014/main" id="{7DE2AFF0-0440-4F06-B1DF-78376F2D68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Freeform: Shape 89">
            <a:extLst>
              <a:ext uri="{FF2B5EF4-FFF2-40B4-BE49-F238E27FC236}">
                <a16:creationId xmlns:a16="http://schemas.microsoft.com/office/drawing/2014/main" id="{1AB6B45E-632E-4C37-A285-6FAD80F71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-2"/>
            <a:ext cx="4125976" cy="6858002"/>
          </a:xfrm>
          <a:custGeom>
            <a:avLst/>
            <a:gdLst>
              <a:gd name="connsiteX0" fmla="*/ 4125976 w 4125976"/>
              <a:gd name="connsiteY0" fmla="*/ 0 h 6858002"/>
              <a:gd name="connsiteX1" fmla="*/ 1300393 w 4125976"/>
              <a:gd name="connsiteY1" fmla="*/ 0 h 6858002"/>
              <a:gd name="connsiteX2" fmla="*/ 1300393 w 4125976"/>
              <a:gd name="connsiteY2" fmla="*/ 2 h 6858002"/>
              <a:gd name="connsiteX3" fmla="*/ 1155520 w 4125976"/>
              <a:gd name="connsiteY3" fmla="*/ 2 h 6858002"/>
              <a:gd name="connsiteX4" fmla="*/ 1074856 w 4125976"/>
              <a:gd name="connsiteY4" fmla="*/ 88573 h 6858002"/>
              <a:gd name="connsiteX5" fmla="*/ 0 w 4125976"/>
              <a:gd name="connsiteY5" fmla="*/ 3396600 h 6858002"/>
              <a:gd name="connsiteX6" fmla="*/ 1222540 w 4125976"/>
              <a:gd name="connsiteY6" fmla="*/ 6858002 h 6858002"/>
              <a:gd name="connsiteX7" fmla="*/ 4125598 w 4125976"/>
              <a:gd name="connsiteY7" fmla="*/ 6858002 h 6858002"/>
              <a:gd name="connsiteX8" fmla="*/ 4125976 w 4125976"/>
              <a:gd name="connsiteY8" fmla="*/ 6857600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25976" h="6858002">
                <a:moveTo>
                  <a:pt x="4125976" y="0"/>
                </a:moveTo>
                <a:lnTo>
                  <a:pt x="1300393" y="0"/>
                </a:lnTo>
                <a:lnTo>
                  <a:pt x="1300393" y="2"/>
                </a:lnTo>
                <a:lnTo>
                  <a:pt x="1155520" y="2"/>
                </a:lnTo>
                <a:lnTo>
                  <a:pt x="1074856" y="88573"/>
                </a:lnTo>
                <a:cubicBezTo>
                  <a:pt x="422987" y="841260"/>
                  <a:pt x="0" y="2042663"/>
                  <a:pt x="0" y="3396600"/>
                </a:cubicBezTo>
                <a:cubicBezTo>
                  <a:pt x="0" y="4846647"/>
                  <a:pt x="488259" y="6121285"/>
                  <a:pt x="1222540" y="6858002"/>
                </a:cubicBezTo>
                <a:cubicBezTo>
                  <a:pt x="4125598" y="6858002"/>
                  <a:pt x="4125598" y="6858002"/>
                  <a:pt x="4125598" y="6858002"/>
                </a:cubicBezTo>
                <a:lnTo>
                  <a:pt x="4125976" y="6857600"/>
                </a:lnTo>
                <a:close/>
              </a:path>
            </a:pathLst>
          </a:cu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BD9E5EF-7879-3B39-3C29-58903DC3E8C2}"/>
              </a:ext>
            </a:extLst>
          </p:cNvPr>
          <p:cNvSpPr txBox="1"/>
          <p:nvPr/>
        </p:nvSpPr>
        <p:spPr>
          <a:xfrm>
            <a:off x="685801" y="643466"/>
            <a:ext cx="2590799" cy="49953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3600" cap="all">
                <a:ln w="3175" cmpd="sng">
                  <a:noFill/>
                </a:ln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DATASET OVERVIEW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470D18D-8F41-0891-89B6-F59916D45BA0}"/>
              </a:ext>
            </a:extLst>
          </p:cNvPr>
          <p:cNvSpPr txBox="1"/>
          <p:nvPr/>
        </p:nvSpPr>
        <p:spPr>
          <a:xfrm>
            <a:off x="5653547" y="2900515"/>
            <a:ext cx="5506577" cy="148521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r">
              <a:spcBef>
                <a:spcPct val="0"/>
              </a:spcBef>
              <a:spcAft>
                <a:spcPts val="600"/>
              </a:spcAft>
            </a:pPr>
            <a:endParaRPr lang="en-US" sz="4800" cap="all" dirty="0">
              <a:ln w="3175" cmpd="sng">
                <a:noFill/>
              </a:ln>
              <a:latin typeface="+mj-lt"/>
              <a:ea typeface="+mj-ea"/>
              <a:cs typeface="+mj-cs"/>
            </a:endParaRPr>
          </a:p>
        </p:txBody>
      </p:sp>
      <p:graphicFrame>
        <p:nvGraphicFramePr>
          <p:cNvPr id="45" name="TextBox 4">
            <a:extLst>
              <a:ext uri="{FF2B5EF4-FFF2-40B4-BE49-F238E27FC236}">
                <a16:creationId xmlns:a16="http://schemas.microsoft.com/office/drawing/2014/main" id="{6A328495-6D22-032B-756D-01967FF38C6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25529710"/>
              </p:ext>
            </p:extLst>
          </p:nvPr>
        </p:nvGraphicFramePr>
        <p:xfrm>
          <a:off x="4808601" y="901700"/>
          <a:ext cx="6545199" cy="48201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3034504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48">
            <a:extLst>
              <a:ext uri="{FF2B5EF4-FFF2-40B4-BE49-F238E27FC236}">
                <a16:creationId xmlns:a16="http://schemas.microsoft.com/office/drawing/2014/main" id="{0E030E8D-3825-4C70-ADBA-EFB46B9101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7DE2AFF0-0440-4F06-B1DF-78376F2D68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1AB6B45E-632E-4C37-A285-6FAD80F71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-2"/>
            <a:ext cx="4125976" cy="6858002"/>
          </a:xfrm>
          <a:custGeom>
            <a:avLst/>
            <a:gdLst>
              <a:gd name="connsiteX0" fmla="*/ 4125976 w 4125976"/>
              <a:gd name="connsiteY0" fmla="*/ 0 h 6858002"/>
              <a:gd name="connsiteX1" fmla="*/ 1300393 w 4125976"/>
              <a:gd name="connsiteY1" fmla="*/ 0 h 6858002"/>
              <a:gd name="connsiteX2" fmla="*/ 1300393 w 4125976"/>
              <a:gd name="connsiteY2" fmla="*/ 2 h 6858002"/>
              <a:gd name="connsiteX3" fmla="*/ 1155520 w 4125976"/>
              <a:gd name="connsiteY3" fmla="*/ 2 h 6858002"/>
              <a:gd name="connsiteX4" fmla="*/ 1074856 w 4125976"/>
              <a:gd name="connsiteY4" fmla="*/ 88573 h 6858002"/>
              <a:gd name="connsiteX5" fmla="*/ 0 w 4125976"/>
              <a:gd name="connsiteY5" fmla="*/ 3396600 h 6858002"/>
              <a:gd name="connsiteX6" fmla="*/ 1222540 w 4125976"/>
              <a:gd name="connsiteY6" fmla="*/ 6858002 h 6858002"/>
              <a:gd name="connsiteX7" fmla="*/ 4125598 w 4125976"/>
              <a:gd name="connsiteY7" fmla="*/ 6858002 h 6858002"/>
              <a:gd name="connsiteX8" fmla="*/ 4125976 w 4125976"/>
              <a:gd name="connsiteY8" fmla="*/ 6857600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25976" h="6858002">
                <a:moveTo>
                  <a:pt x="4125976" y="0"/>
                </a:moveTo>
                <a:lnTo>
                  <a:pt x="1300393" y="0"/>
                </a:lnTo>
                <a:lnTo>
                  <a:pt x="1300393" y="2"/>
                </a:lnTo>
                <a:lnTo>
                  <a:pt x="1155520" y="2"/>
                </a:lnTo>
                <a:lnTo>
                  <a:pt x="1074856" y="88573"/>
                </a:lnTo>
                <a:cubicBezTo>
                  <a:pt x="422987" y="841260"/>
                  <a:pt x="0" y="2042663"/>
                  <a:pt x="0" y="3396600"/>
                </a:cubicBezTo>
                <a:cubicBezTo>
                  <a:pt x="0" y="4846647"/>
                  <a:pt x="488259" y="6121285"/>
                  <a:pt x="1222540" y="6858002"/>
                </a:cubicBezTo>
                <a:cubicBezTo>
                  <a:pt x="4125598" y="6858002"/>
                  <a:pt x="4125598" y="6858002"/>
                  <a:pt x="4125598" y="6858002"/>
                </a:cubicBezTo>
                <a:lnTo>
                  <a:pt x="4125976" y="6857600"/>
                </a:lnTo>
                <a:close/>
              </a:path>
            </a:pathLst>
          </a:cu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E4DD4E1-E4FB-32CC-407C-565A6D11EA61}"/>
              </a:ext>
            </a:extLst>
          </p:cNvPr>
          <p:cNvSpPr txBox="1"/>
          <p:nvPr/>
        </p:nvSpPr>
        <p:spPr>
          <a:xfrm>
            <a:off x="685801" y="643466"/>
            <a:ext cx="2590799" cy="49953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3600" cap="all" dirty="0">
                <a:ln w="3175" cmpd="sng">
                  <a:noFill/>
                </a:ln>
                <a:solidFill>
                  <a:srgbClr val="FFFFFF"/>
                </a:solidFill>
                <a:latin typeface="+mj-lt"/>
                <a:ea typeface="+mj-ea"/>
                <a:cs typeface="+mj-cs"/>
              </a:rPr>
              <a:t>objective OF ANALYSIS</a:t>
            </a:r>
          </a:p>
        </p:txBody>
      </p:sp>
      <p:graphicFrame>
        <p:nvGraphicFramePr>
          <p:cNvPr id="52" name="TextBox 2">
            <a:extLst>
              <a:ext uri="{FF2B5EF4-FFF2-40B4-BE49-F238E27FC236}">
                <a16:creationId xmlns:a16="http://schemas.microsoft.com/office/drawing/2014/main" id="{DE81F291-1E0D-4898-8495-EEB3D44E53B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06230749"/>
              </p:ext>
            </p:extLst>
          </p:nvPr>
        </p:nvGraphicFramePr>
        <p:xfrm>
          <a:off x="4808601" y="901700"/>
          <a:ext cx="6545199" cy="48201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9370084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88C60C8E-CBEB-4FFC-AADB-4123E31227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4" name="Picture 3" descr="A graph of sales">
            <a:extLst>
              <a:ext uri="{FF2B5EF4-FFF2-40B4-BE49-F238E27FC236}">
                <a16:creationId xmlns:a16="http://schemas.microsoft.com/office/drawing/2014/main" id="{EA1CADC2-9C3D-E5EA-6247-D0326B57EF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8743"/>
          <a:stretch>
            <a:fillRect/>
          </a:stretch>
        </p:blipFill>
        <p:spPr>
          <a:xfrm>
            <a:off x="20" y="975"/>
            <a:ext cx="7552924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D97B12B-44C5-CDB3-E78F-3A77938ACAB0}"/>
              </a:ext>
            </a:extLst>
          </p:cNvPr>
          <p:cNvSpPr/>
          <p:nvPr/>
        </p:nvSpPr>
        <p:spPr>
          <a:xfrm>
            <a:off x="7865806" y="2251587"/>
            <a:ext cx="3706762" cy="39722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b="1">
                <a:solidFill>
                  <a:schemeClr val="tx1"/>
                </a:solidFill>
              </a:rPr>
              <a:t>Sales performance analysis</a:t>
            </a:r>
          </a:p>
        </p:txBody>
      </p:sp>
    </p:spTree>
    <p:extLst>
      <p:ext uri="{BB962C8B-B14F-4D97-AF65-F5344CB8AC3E}">
        <p14:creationId xmlns:p14="http://schemas.microsoft.com/office/powerpoint/2010/main" val="39845724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Picture 56">
            <a:extLst>
              <a:ext uri="{FF2B5EF4-FFF2-40B4-BE49-F238E27FC236}">
                <a16:creationId xmlns:a16="http://schemas.microsoft.com/office/drawing/2014/main" id="{88C60C8E-CBEB-4FFC-AADB-4123E31227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 useBgFill="1">
        <p:nvSpPr>
          <p:cNvPr id="58" name="Rectangle 57">
            <a:extLst>
              <a:ext uri="{FF2B5EF4-FFF2-40B4-BE49-F238E27FC236}">
                <a16:creationId xmlns:a16="http://schemas.microsoft.com/office/drawing/2014/main" id="{151A9C99-FD39-4971-A548-0B9E5A2A6F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-1786"/>
            <a:ext cx="12188825" cy="68562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 descr="A graph of sales and profit&#10;&#10;AI-generated content may be incorrect.">
            <a:extLst>
              <a:ext uri="{FF2B5EF4-FFF2-40B4-BE49-F238E27FC236}">
                <a16:creationId xmlns:a16="http://schemas.microsoft.com/office/drawing/2014/main" id="{E189D668-9CCF-EED1-E88B-7DEF67BBDA4A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226" r="9091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6DAB2DF7-34C9-45C2-BB70-6797ACA67C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0" name="Flowchart: Connector 19">
            <a:extLst>
              <a:ext uri="{FF2B5EF4-FFF2-40B4-BE49-F238E27FC236}">
                <a16:creationId xmlns:a16="http://schemas.microsoft.com/office/drawing/2014/main" id="{904F99E8-CA47-0BE6-C2CA-3572A3367ACB}"/>
              </a:ext>
            </a:extLst>
          </p:cNvPr>
          <p:cNvSpPr/>
          <p:nvPr/>
        </p:nvSpPr>
        <p:spPr>
          <a:xfrm>
            <a:off x="685801" y="2142067"/>
            <a:ext cx="10131425" cy="3649133"/>
          </a:xfrm>
          <a:prstGeom prst="flowChartConnector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>
                <a:solidFill>
                  <a:schemeClr val="tx1"/>
                </a:solidFill>
              </a:rPr>
              <a:t>Sales and profit analyize</a:t>
            </a:r>
          </a:p>
        </p:txBody>
      </p:sp>
    </p:spTree>
    <p:extLst>
      <p:ext uri="{BB962C8B-B14F-4D97-AF65-F5344CB8AC3E}">
        <p14:creationId xmlns:p14="http://schemas.microsoft.com/office/powerpoint/2010/main" val="20492712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Picture 144">
            <a:extLst>
              <a:ext uri="{FF2B5EF4-FFF2-40B4-BE49-F238E27FC236}">
                <a16:creationId xmlns:a16="http://schemas.microsoft.com/office/drawing/2014/main" id="{B1BE7CB7-24DC-41D6-9BC1-CE53027283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2D5CBD2-C3C2-F472-8BBD-8096B37524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876" y="2032000"/>
            <a:ext cx="4513792" cy="281939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 b="1"/>
              <a:t>SUB-CATEGORY SALES ANALYSIS</a:t>
            </a:r>
          </a:p>
        </p:txBody>
      </p:sp>
      <p:sp>
        <p:nvSpPr>
          <p:cNvPr id="146" name="Freeform 5">
            <a:extLst>
              <a:ext uri="{FF2B5EF4-FFF2-40B4-BE49-F238E27FC236}">
                <a16:creationId xmlns:a16="http://schemas.microsoft.com/office/drawing/2014/main" id="{ABDB4582-44AE-4E18-8464-05E0C5731A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5827529" y="660400"/>
            <a:ext cx="6381405" cy="6214533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tx1"/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147" name="Freeform 14">
            <a:extLst>
              <a:ext uri="{FF2B5EF4-FFF2-40B4-BE49-F238E27FC236}">
                <a16:creationId xmlns:a16="http://schemas.microsoft.com/office/drawing/2014/main" id="{834AA19D-D28C-42A8-85C3-43596A2C51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81603" y="104899"/>
            <a:ext cx="6896713" cy="6005491"/>
          </a:xfrm>
          <a:custGeom>
            <a:avLst/>
            <a:gdLst>
              <a:gd name="connsiteX0" fmla="*/ 3912717 w 6896713"/>
              <a:gd name="connsiteY0" fmla="*/ 0 h 6005491"/>
              <a:gd name="connsiteX1" fmla="*/ 6679426 w 6896713"/>
              <a:gd name="connsiteY1" fmla="*/ 1146008 h 6005491"/>
              <a:gd name="connsiteX2" fmla="*/ 6896713 w 6896713"/>
              <a:gd name="connsiteY2" fmla="*/ 1385085 h 6005491"/>
              <a:gd name="connsiteX3" fmla="*/ 6896713 w 6896713"/>
              <a:gd name="connsiteY3" fmla="*/ 1431256 h 6005491"/>
              <a:gd name="connsiteX4" fmla="*/ 6657442 w 6896713"/>
              <a:gd name="connsiteY4" fmla="*/ 1167992 h 6005491"/>
              <a:gd name="connsiteX5" fmla="*/ 3912717 w 6896713"/>
              <a:gd name="connsiteY5" fmla="*/ 31089 h 6005491"/>
              <a:gd name="connsiteX6" fmla="*/ 31089 w 6896713"/>
              <a:gd name="connsiteY6" fmla="*/ 3912717 h 6005491"/>
              <a:gd name="connsiteX7" fmla="*/ 593046 w 6896713"/>
              <a:gd name="connsiteY7" fmla="*/ 5925483 h 6005491"/>
              <a:gd name="connsiteX8" fmla="*/ 633874 w 6896713"/>
              <a:gd name="connsiteY8" fmla="*/ 5989169 h 6005491"/>
              <a:gd name="connsiteX9" fmla="*/ 607415 w 6896713"/>
              <a:gd name="connsiteY9" fmla="*/ 6005491 h 6005491"/>
              <a:gd name="connsiteX10" fmla="*/ 566458 w 6896713"/>
              <a:gd name="connsiteY10" fmla="*/ 5941603 h 6005491"/>
              <a:gd name="connsiteX11" fmla="*/ 0 w 6896713"/>
              <a:gd name="connsiteY11" fmla="*/ 3912717 h 6005491"/>
              <a:gd name="connsiteX12" fmla="*/ 3912717 w 6896713"/>
              <a:gd name="connsiteY12" fmla="*/ 0 h 600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96713" h="6005491">
                <a:moveTo>
                  <a:pt x="3912717" y="0"/>
                </a:moveTo>
                <a:cubicBezTo>
                  <a:pt x="4993184" y="0"/>
                  <a:pt x="5971363" y="437946"/>
                  <a:pt x="6679426" y="1146008"/>
                </a:cubicBezTo>
                <a:lnTo>
                  <a:pt x="6896713" y="1385085"/>
                </a:lnTo>
                <a:lnTo>
                  <a:pt x="6896713" y="1431256"/>
                </a:lnTo>
                <a:lnTo>
                  <a:pt x="6657442" y="1167992"/>
                </a:lnTo>
                <a:cubicBezTo>
                  <a:pt x="5955006" y="465555"/>
                  <a:pt x="4984599" y="31089"/>
                  <a:pt x="3912717" y="31089"/>
                </a:cubicBezTo>
                <a:cubicBezTo>
                  <a:pt x="1768953" y="31089"/>
                  <a:pt x="31089" y="1768953"/>
                  <a:pt x="31089" y="3912717"/>
                </a:cubicBezTo>
                <a:cubicBezTo>
                  <a:pt x="31089" y="4649636"/>
                  <a:pt x="236442" y="5338592"/>
                  <a:pt x="593046" y="5925483"/>
                </a:cubicBezTo>
                <a:lnTo>
                  <a:pt x="633874" y="5989169"/>
                </a:lnTo>
                <a:lnTo>
                  <a:pt x="607415" y="6005491"/>
                </a:lnTo>
                <a:lnTo>
                  <a:pt x="566458" y="5941603"/>
                </a:lnTo>
                <a:cubicBezTo>
                  <a:pt x="206998" y="5350013"/>
                  <a:pt x="0" y="4655538"/>
                  <a:pt x="0" y="3912717"/>
                </a:cubicBezTo>
                <a:cubicBezTo>
                  <a:pt x="0" y="1751783"/>
                  <a:pt x="1751783" y="0"/>
                  <a:pt x="3912717" y="0"/>
                </a:cubicBezTo>
                <a:close/>
              </a:path>
            </a:pathLst>
          </a:custGeom>
          <a:solidFill>
            <a:srgbClr val="FFFFFF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0027E42E-AE32-44CA-B7BB-2E81811F8D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516018" y="331504"/>
            <a:ext cx="6675982" cy="5235326"/>
            <a:chOff x="5516018" y="331504"/>
            <a:chExt cx="6675982" cy="5235326"/>
          </a:xfrm>
        </p:grpSpPr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A088E0A1-0B30-4CCB-8A81-FE7CD95126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66830" y="33150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18875F36-1881-4C6F-AF34-61C12DCB17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20000" flipH="1">
              <a:off x="9408861" y="3383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4FA217E-E029-463E-8F69-3C494C30F1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40000" flipH="1">
              <a:off x="9551700" y="34763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EE20BA78-A2F8-4EE9-AD79-4560BBABA8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360000" flipH="1">
              <a:off x="9688748" y="36808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C72D971-8746-4672-9ED9-022673A109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540000" flipH="1">
              <a:off x="9824866" y="38922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93D413D-3B8A-42F0-BFB8-2C9764FA7B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660000" flipH="1">
              <a:off x="9966867" y="41754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2AF004B3-4700-4D62-BFA8-07A2CB52EE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780000" flipH="1">
              <a:off x="10104425" y="4458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3F454BC-502F-45A5-9286-F9AAF53D9F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900000" flipH="1">
              <a:off x="10240513" y="47948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4E04F419-5713-469A-801C-416F54A349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080000" flipH="1">
              <a:off x="10373882" y="52435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4E4635B-24F2-4032-BDD6-D07990AD4B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200000" flipH="1">
              <a:off x="10505632" y="5706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4BA8091B-8DDA-425F-AF93-023ED9F45C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320000" flipH="1">
              <a:off x="10637382" y="62134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1356D989-2866-49C1-BE2B-5ED7B961AC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440000" flipH="1">
              <a:off x="10760965" y="69043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7719C6D4-8B9A-4109-A7CC-A940A2C1E3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620000" flipH="1">
              <a:off x="10888991" y="7550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C488CB7D-BD79-42A2-9200-768664CE6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740000" flipH="1">
              <a:off x="11010193" y="81974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9B656FE-3DC8-486B-B8BB-41C7BA0142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860000" flipH="1">
              <a:off x="11129014" y="89566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86F6CA85-0A9C-4332-BCC1-D91463777B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980000" flipH="1">
              <a:off x="11249872" y="9680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E3EAB4D0-E390-4195-8B31-E4F17F0986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160000" flipH="1">
              <a:off x="11366875" y="104808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8A04328-E8BF-4B6D-AC14-E9E8E29D7F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280000" flipH="1">
              <a:off x="11474058" y="113152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4597E401-97C5-423E-919A-DFD8915BB9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400000" flipH="1">
              <a:off x="11583303" y="122179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57EA9F4A-CFDB-45BF-8DA2-27C8F718A8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520000" flipH="1">
              <a:off x="11685344" y="132177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17A71F04-BE81-4FD0-B4F6-DDCDC1209C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700000" flipH="1">
              <a:off x="11787704" y="141763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FCF6D7C9-41B5-4E8A-A287-14EA84A583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820000" flipH="1">
              <a:off x="11880859" y="151793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B361FC71-51B7-4AA8-BCDA-D38F2D9AF5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940000" flipH="1">
              <a:off x="11969252" y="162743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1F21AF5-4602-46DF-9820-4826EA4B42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3060000" flipH="1">
              <a:off x="12062016" y="173601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9480754-0F96-4430-8DC3-979A21C428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2074680" y="1910249"/>
              <a:ext cx="117320" cy="82912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1B44DF25-1482-4A14-BFC6-6C69CC9C53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2149943" y="2083594"/>
              <a:ext cx="39676" cy="21436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B37CC1AE-0A32-4E1E-896B-2A76EF57B1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80000" flipH="1">
              <a:off x="9127990" y="33425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21A70B7F-5ACA-407B-B645-525A6D3213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00000" flipH="1">
              <a:off x="8987576" y="33663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14632EC0-D4CC-4E06-A467-B0DF2F2430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20000" flipH="1">
              <a:off x="8844859" y="35117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2BB4EF78-7BCD-41A0-B952-481EE0188F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40000" flipH="1">
              <a:off x="8706904" y="3657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4AE8FAF5-4FE8-43CB-B6E8-E70FE1B35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720000" flipH="1">
              <a:off x="8568008" y="3878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1489096B-B47B-4B83-A584-0A6718E21B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840000" flipH="1">
              <a:off x="8429112" y="41006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A07A979D-500D-4B4D-A74A-242888401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960000" flipH="1">
              <a:off x="8294968" y="4462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67B2E235-E6D3-4488-903E-803B765F38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080000" flipH="1">
              <a:off x="8160824" y="48237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870A1F48-54C1-4EA4-AB1C-BF2CFE1EBD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260000" flipH="1">
              <a:off x="8027689" y="53184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EB45E8F5-9801-48FA-9935-AF3FA51F1A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380000" flipH="1">
              <a:off x="7894554" y="58132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7A0D9948-0529-40C1-A0EB-196656CCBD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500000" flipH="1">
              <a:off x="7761419" y="63079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E6C673E7-DE8B-4947-AD07-6B652F9268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620000" flipH="1">
              <a:off x="7636645" y="68980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D5C48DA5-6E2D-4876-98D8-497CBEB0B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800000" flipH="1">
              <a:off x="7511871" y="75119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53A5FD2A-FDB5-4881-8DB9-87BC860BF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920000" flipH="1">
              <a:off x="7387899" y="81977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CD40631C-5F57-4F40-B598-65724FB7F7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040000" flipH="1">
              <a:off x="7268530" y="89316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1AEB9ED3-7842-4EAB-B58C-757BAFCBD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160000" flipH="1">
              <a:off x="7152030" y="97658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90F113F6-91C1-403A-AF4E-8AD9DA1A8D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340000" flipH="1">
              <a:off x="7041695" y="106002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351E6F3-1156-40E6-94EB-2D804EDAE1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460000" flipH="1">
              <a:off x="6931360" y="114346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BE2BC071-E0C5-4183-9B2E-3A0D9BF783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580000" flipH="1">
              <a:off x="6819070" y="123586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92E7482A-2B6D-40DC-A943-86A385AE4A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700000" flipH="1">
              <a:off x="6721359" y="133274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609509B9-40D7-4C0E-A338-DAD440BD86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880000" flipH="1">
              <a:off x="6617467" y="14294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DFC65A53-6D4B-4206-8A46-0F7A19469A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000000" flipH="1">
              <a:off x="6520032" y="152728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9322A210-DF61-4EB5-AF0C-DA047452ED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120000" flipH="1">
              <a:off x="6429579" y="164161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1B482A4E-4BE7-4244-A91A-C82C8DB4E9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240000" flipH="1">
              <a:off x="6340532" y="17504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4D0601FF-B12D-4E5B-956D-3F4EC2497B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420000" flipH="1">
              <a:off x="6261757" y="18601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04542652-9CA6-4B8D-BC59-2F7B20ABC0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540000" flipH="1">
              <a:off x="6184144" y="19796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90BA007D-9E92-4CA8-A708-6C7DD2E7BA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660000" flipH="1">
              <a:off x="6106531" y="209906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0DD07D47-C804-4455-8309-0E7DC83AF1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780000" flipH="1">
              <a:off x="6043206" y="222255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F73AA0B1-9C05-40F8-85B8-E805227867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960000" flipH="1">
              <a:off x="5978913" y="234430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95BA57D4-7DE3-4704-8C13-FBC3A75B08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080000" flipH="1">
              <a:off x="5912438" y="24706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C6582B0D-575F-41A0-975E-60E6754A0F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200000" flipH="1">
              <a:off x="5858875" y="260092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A2AE5EC-9F9A-436C-9454-E988EA7597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320000" flipH="1">
              <a:off x="5808182" y="273404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C459BB45-EFAA-4138-B1E7-CF817A0989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500000" flipH="1">
              <a:off x="5773263" y="286686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906B09C-E123-4952-8CBB-5244CFB0D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620000" flipH="1">
              <a:off x="5735963" y="300206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30E6C7E7-0039-4BD1-9DDF-E9C5222245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740000" flipH="1">
              <a:off x="5700105" y="313891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FDBDA5F-D32E-4611-A505-D2DE671DDB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860000" flipH="1">
              <a:off x="5665939" y="327548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153A6C64-6F86-48DB-9EA8-1444053175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040000" flipH="1">
              <a:off x="5644476" y="341425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25E86FAF-C76F-40A2-ADFB-FDE12C1014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160000" flipH="1">
              <a:off x="5626530" y="35546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1AAD2EAE-270E-44F7-A11B-0C801D86B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280000" flipH="1">
              <a:off x="5616429" y="369183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3F145145-8413-44DF-B42A-6084651BF1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400000" flipH="1">
              <a:off x="5611319" y="38353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F93269C9-5835-433D-9FA0-948E336724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580000" flipH="1">
              <a:off x="5608540" y="397572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578E720B-02C1-486E-8358-80840FEA7D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700000" flipH="1">
              <a:off x="5605761" y="41160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AF1037A0-FF5E-4FAA-9F3F-E870FD005A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820000" flipH="1">
              <a:off x="5624195" y="425421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38D1A6B3-5A9D-4D3E-AB5C-9A5FEAE812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940000" flipH="1">
              <a:off x="5642629" y="439235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BEC51D1F-69E1-4B0B-94B0-7D93FB4112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120000" flipH="1">
              <a:off x="5654818" y="453638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C03D6CC9-C969-4591-AEDF-472DA64E57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240000" flipH="1">
              <a:off x="5684446" y="467136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324D973E-B86F-4AF8-8556-C52397282C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360000" flipH="1">
              <a:off x="5714074" y="480873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BFC5213B-135A-41A5-A778-80B1630890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480000" flipH="1">
              <a:off x="5748464" y="49484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30780E42-A140-4D97-9857-771BD1D391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660000" flipH="1">
              <a:off x="5792091" y="507760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B27A0811-BE72-487B-AA54-57491FA506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780000" flipH="1">
              <a:off x="5847441" y="52112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E3F9A93E-E149-44CA-A1FD-BE38A1C672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900000" flipH="1">
              <a:off x="5900410" y="534245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D26B12C1-22E7-4F8F-BC20-E444596E6B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7020000" flipH="1">
              <a:off x="5955760" y="547369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Picture 3" descr="A graph with a line&#10;&#10;AI-generated content may be incorrect.">
            <a:extLst>
              <a:ext uri="{FF2B5EF4-FFF2-40B4-BE49-F238E27FC236}">
                <a16:creationId xmlns:a16="http://schemas.microsoft.com/office/drawing/2014/main" id="{A73D70B3-40DB-1275-C263-D5853786AB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5001" y="2624851"/>
            <a:ext cx="3686910" cy="2820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04265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04C7E"/>
      </a:dk2>
      <a:lt2>
        <a:srgbClr val="EBEBEB"/>
      </a:lt2>
      <a:accent1>
        <a:srgbClr val="94CE67"/>
      </a:accent1>
      <a:accent2>
        <a:srgbClr val="49D1CD"/>
      </a:accent2>
      <a:accent3>
        <a:srgbClr val="61A5D6"/>
      </a:accent3>
      <a:accent4>
        <a:srgbClr val="9D8CD3"/>
      </a:accent4>
      <a:accent5>
        <a:srgbClr val="E45C8A"/>
      </a:accent5>
      <a:accent6>
        <a:srgbClr val="F98C61"/>
      </a:accent6>
      <a:hlink>
        <a:srgbClr val="AAF172"/>
      </a:hlink>
      <a:folHlink>
        <a:srgbClr val="E7F19A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E44E6A2F-09CD-4BE0-B42D-107FF03CEED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790</TotalTime>
  <Words>301</Words>
  <Application>Microsoft Office PowerPoint</Application>
  <PresentationFormat>Widescreen</PresentationFormat>
  <Paragraphs>59</Paragraphs>
  <Slides>18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Algerian</vt:lpstr>
      <vt:lpstr>Amasis MT Pro Black</vt:lpstr>
      <vt:lpstr>Aptos</vt:lpstr>
      <vt:lpstr>Arial</vt:lpstr>
      <vt:lpstr>Bernard MT Condensed</vt:lpstr>
      <vt:lpstr>Calibri</vt:lpstr>
      <vt:lpstr>Calibri Light</vt:lpstr>
      <vt:lpstr>Celestial</vt:lpstr>
      <vt:lpstr>Sample SuperStore data overview and insights and analysis</vt:lpstr>
      <vt:lpstr>   CONTENT</vt:lpstr>
      <vt:lpstr> </vt:lpstr>
      <vt:lpstr>INTRODUCTION TO SUPERSTORE DATA</vt:lpstr>
      <vt:lpstr>PowerPoint Presentation</vt:lpstr>
      <vt:lpstr>PowerPoint Presentation</vt:lpstr>
      <vt:lpstr>PowerPoint Presentation</vt:lpstr>
      <vt:lpstr>PowerPoint Presentation</vt:lpstr>
      <vt:lpstr>SUB-CATEGORY SALES ANALYSIS</vt:lpstr>
      <vt:lpstr>TOP STATE BY PROFIT</vt:lpstr>
      <vt:lpstr>PowerPoint Presentation</vt:lpstr>
      <vt:lpstr>PowerPoint Presentation</vt:lpstr>
      <vt:lpstr>PowerPoint Presentation</vt:lpstr>
      <vt:lpstr>TOP SHIPMENT MODES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anjali pal</dc:creator>
  <cp:lastModifiedBy>anjali pal</cp:lastModifiedBy>
  <cp:revision>2</cp:revision>
  <dcterms:created xsi:type="dcterms:W3CDTF">2025-09-29T07:30:30Z</dcterms:created>
  <dcterms:modified xsi:type="dcterms:W3CDTF">2025-12-26T10:57:34Z</dcterms:modified>
</cp:coreProperties>
</file>